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43891200" cy="32918400"/>
  <p:notesSz cx="5800725" cy="9094788"/>
  <p:embeddedFontLst>
    <p:embeddedFont>
      <p:font typeface="Amaranth" panose="02000503050000020004" pitchFamily="2" charset="77"/>
      <p:regular r:id="rId3"/>
    </p:embeddedFont>
    <p:embeddedFont>
      <p:font typeface="Apple Braille" pitchFamily="2" charset="0"/>
      <p:regular r:id="rId4"/>
    </p:embeddedFont>
    <p:embeddedFont>
      <p:font typeface="Garamond" panose="02020404030301010803" pitchFamily="18" charset="0"/>
      <p:regular r:id="rId5"/>
      <p:bold r:id="rId6"/>
      <p:italic r:id="rId7"/>
      <p:boldItalic r:id="rId8"/>
    </p:embeddedFont>
  </p:embeddedFontLst>
  <p:custDataLst>
    <p:tags r:id="rId9"/>
  </p:custDataLst>
  <p:defaultTextStyle>
    <a:defPPr>
      <a:defRPr lang="en-US"/>
    </a:defPPr>
    <a:lvl1pPr algn="l" rtl="0" fontAlgn="base">
      <a:spcBef>
        <a:spcPct val="0"/>
      </a:spcBef>
      <a:spcAft>
        <a:spcPct val="0"/>
      </a:spcAft>
      <a:defRPr sz="9300" kern="1200">
        <a:solidFill>
          <a:schemeClr val="tx1"/>
        </a:solidFill>
        <a:latin typeface="Arial"/>
        <a:ea typeface="+mn-ea"/>
        <a:cs typeface="+mn-cs"/>
      </a:defRPr>
    </a:lvl1pPr>
    <a:lvl2pPr marL="457200" algn="l" rtl="0" fontAlgn="base">
      <a:spcBef>
        <a:spcPct val="0"/>
      </a:spcBef>
      <a:spcAft>
        <a:spcPct val="0"/>
      </a:spcAft>
      <a:defRPr sz="9300" kern="1200">
        <a:solidFill>
          <a:schemeClr val="tx1"/>
        </a:solidFill>
        <a:latin typeface="Arial"/>
        <a:ea typeface="+mn-ea"/>
        <a:cs typeface="+mn-cs"/>
      </a:defRPr>
    </a:lvl2pPr>
    <a:lvl3pPr marL="914400" algn="l" rtl="0" fontAlgn="base">
      <a:spcBef>
        <a:spcPct val="0"/>
      </a:spcBef>
      <a:spcAft>
        <a:spcPct val="0"/>
      </a:spcAft>
      <a:defRPr sz="9300" kern="1200">
        <a:solidFill>
          <a:schemeClr val="tx1"/>
        </a:solidFill>
        <a:latin typeface="Arial"/>
        <a:ea typeface="+mn-ea"/>
        <a:cs typeface="+mn-cs"/>
      </a:defRPr>
    </a:lvl3pPr>
    <a:lvl4pPr marL="1371600" algn="l" rtl="0" fontAlgn="base">
      <a:spcBef>
        <a:spcPct val="0"/>
      </a:spcBef>
      <a:spcAft>
        <a:spcPct val="0"/>
      </a:spcAft>
      <a:defRPr sz="9300" kern="1200">
        <a:solidFill>
          <a:schemeClr val="tx1"/>
        </a:solidFill>
        <a:latin typeface="Arial"/>
        <a:ea typeface="+mn-ea"/>
        <a:cs typeface="+mn-cs"/>
      </a:defRPr>
    </a:lvl4pPr>
    <a:lvl5pPr marL="1828800" algn="l" rtl="0" fontAlgn="base">
      <a:spcBef>
        <a:spcPct val="0"/>
      </a:spcBef>
      <a:spcAft>
        <a:spcPct val="0"/>
      </a:spcAft>
      <a:defRPr sz="9300" kern="1200">
        <a:solidFill>
          <a:schemeClr val="tx1"/>
        </a:solidFill>
        <a:latin typeface="Arial"/>
        <a:ea typeface="+mn-ea"/>
        <a:cs typeface="+mn-cs"/>
      </a:defRPr>
    </a:lvl5pPr>
    <a:lvl6pPr marL="2286000" algn="l" defTabSz="914400" rtl="0" eaLnBrk="1" latinLnBrk="0" hangingPunct="1">
      <a:defRPr sz="9300" kern="1200">
        <a:solidFill>
          <a:schemeClr val="tx1"/>
        </a:solidFill>
        <a:latin typeface="Arial"/>
        <a:ea typeface="+mn-ea"/>
        <a:cs typeface="+mn-cs"/>
      </a:defRPr>
    </a:lvl6pPr>
    <a:lvl7pPr marL="2743200" algn="l" defTabSz="914400" rtl="0" eaLnBrk="1" latinLnBrk="0" hangingPunct="1">
      <a:defRPr sz="9300" kern="1200">
        <a:solidFill>
          <a:schemeClr val="tx1"/>
        </a:solidFill>
        <a:latin typeface="Arial"/>
        <a:ea typeface="+mn-ea"/>
        <a:cs typeface="+mn-cs"/>
      </a:defRPr>
    </a:lvl7pPr>
    <a:lvl8pPr marL="3200400" algn="l" defTabSz="914400" rtl="0" eaLnBrk="1" latinLnBrk="0" hangingPunct="1">
      <a:defRPr sz="9300" kern="1200">
        <a:solidFill>
          <a:schemeClr val="tx1"/>
        </a:solidFill>
        <a:latin typeface="Arial"/>
        <a:ea typeface="+mn-ea"/>
        <a:cs typeface="+mn-cs"/>
      </a:defRPr>
    </a:lvl8pPr>
    <a:lvl9pPr marL="3657600" algn="l" defTabSz="914400" rtl="0" eaLnBrk="1" latinLnBrk="0" hangingPunct="1">
      <a:defRPr sz="93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75B"/>
    <a:srgbClr val="E2D877"/>
    <a:srgbClr val="235078"/>
    <a:srgbClr val="B4D3E2"/>
    <a:srgbClr val="666666"/>
    <a:srgbClr val="AECFE0"/>
    <a:srgbClr val="A4C9DC"/>
    <a:srgbClr val="A7D1D9"/>
    <a:srgbClr val="AEC9D2"/>
    <a:srgbClr val="D1E0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015"/>
    <p:restoredTop sz="94660"/>
  </p:normalViewPr>
  <p:slideViewPr>
    <p:cSldViewPr snapToGrid="0">
      <p:cViewPr varScale="1">
        <p:scale>
          <a:sx n="28" d="100"/>
          <a:sy n="28" d="100"/>
        </p:scale>
        <p:origin x="2856" y="192"/>
      </p:cViewPr>
      <p:guideLst>
        <p:guide orient="horz" pos="10368"/>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9E44D62-E9B9-4A1F-9D60-78A1B8BD2136}" type="slidenum">
              <a:rPr lang="en-US"/>
              <a:pPr>
                <a:defRPr/>
              </a:pPr>
              <a:t>‹#›</a:t>
            </a:fld>
            <a:endParaRPr lang="en-US"/>
          </a:p>
        </p:txBody>
      </p:sp>
    </p:spTree>
    <p:extLst>
      <p:ext uri="{BB962C8B-B14F-4D97-AF65-F5344CB8AC3E}">
        <p14:creationId xmlns:p14="http://schemas.microsoft.com/office/powerpoint/2010/main" val="16521274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8A277C51-0625-40F0-8A02-D153CC2D7029}" type="slidenum">
              <a:rPr lang="en-US"/>
              <a:pPr>
                <a:defRPr/>
              </a:pPr>
              <a:t>‹#›</a:t>
            </a:fld>
            <a:endParaRPr lang="en-US"/>
          </a:p>
        </p:txBody>
      </p:sp>
    </p:spTree>
    <p:extLst>
      <p:ext uri="{BB962C8B-B14F-4D97-AF65-F5344CB8AC3E}">
        <p14:creationId xmlns:p14="http://schemas.microsoft.com/office/powerpoint/2010/main" val="42428590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3925" y="1317625"/>
            <a:ext cx="29475112" cy="280876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C9A1A37-7051-412A-8F35-8483CD8F48E7}" type="slidenum">
              <a:rPr lang="en-US"/>
              <a:pPr>
                <a:defRPr/>
              </a:pPr>
              <a:t>‹#›</a:t>
            </a:fld>
            <a:endParaRPr lang="en-US"/>
          </a:p>
        </p:txBody>
      </p:sp>
    </p:spTree>
    <p:extLst>
      <p:ext uri="{BB962C8B-B14F-4D97-AF65-F5344CB8AC3E}">
        <p14:creationId xmlns:p14="http://schemas.microsoft.com/office/powerpoint/2010/main" val="370917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772C493-C7EB-4BEF-9EB3-C72AA1A173D7}" type="slidenum">
              <a:rPr lang="en-US"/>
              <a:pPr>
                <a:defRPr/>
              </a:pPr>
              <a:t>‹#›</a:t>
            </a:fld>
            <a:endParaRPr lang="en-US"/>
          </a:p>
        </p:txBody>
      </p:sp>
    </p:spTree>
    <p:extLst>
      <p:ext uri="{BB962C8B-B14F-4D97-AF65-F5344CB8AC3E}">
        <p14:creationId xmlns:p14="http://schemas.microsoft.com/office/powerpoint/2010/main" val="24289221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3239EF23-2AC5-4B50-8C9E-5F8D49668A77}" type="slidenum">
              <a:rPr lang="en-US"/>
              <a:pPr>
                <a:defRPr/>
              </a:pPr>
              <a:t>‹#›</a:t>
            </a:fld>
            <a:endParaRPr lang="en-US"/>
          </a:p>
        </p:txBody>
      </p:sp>
    </p:spTree>
    <p:extLst>
      <p:ext uri="{BB962C8B-B14F-4D97-AF65-F5344CB8AC3E}">
        <p14:creationId xmlns:p14="http://schemas.microsoft.com/office/powerpoint/2010/main" val="4486258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3925" y="7680325"/>
            <a:ext cx="19675475"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0325"/>
            <a:ext cx="19675475"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0BBD8762-0F6F-41F2-8E1E-C5EF6CE7FF3C}" type="slidenum">
              <a:rPr lang="en-US"/>
              <a:pPr>
                <a:defRPr/>
              </a:pPr>
              <a:t>‹#›</a:t>
            </a:fld>
            <a:endParaRPr lang="en-US"/>
          </a:p>
        </p:txBody>
      </p:sp>
    </p:spTree>
    <p:extLst>
      <p:ext uri="{BB962C8B-B14F-4D97-AF65-F5344CB8AC3E}">
        <p14:creationId xmlns:p14="http://schemas.microsoft.com/office/powerpoint/2010/main" val="33053972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C245EB89-E1F0-4213-BFCF-D6A06A13C4EF}" type="slidenum">
              <a:rPr lang="en-US"/>
              <a:pPr>
                <a:defRPr/>
              </a:pPr>
              <a:t>‹#›</a:t>
            </a:fld>
            <a:endParaRPr lang="en-US"/>
          </a:p>
        </p:txBody>
      </p:sp>
    </p:spTree>
    <p:extLst>
      <p:ext uri="{BB962C8B-B14F-4D97-AF65-F5344CB8AC3E}">
        <p14:creationId xmlns:p14="http://schemas.microsoft.com/office/powerpoint/2010/main" val="40373566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F9249905-9305-4041-8B60-8DE0824E8129}" type="slidenum">
              <a:rPr lang="en-US"/>
              <a:pPr>
                <a:defRPr/>
              </a:pPr>
              <a:t>‹#›</a:t>
            </a:fld>
            <a:endParaRPr lang="en-US"/>
          </a:p>
        </p:txBody>
      </p:sp>
    </p:spTree>
    <p:extLst>
      <p:ext uri="{BB962C8B-B14F-4D97-AF65-F5344CB8AC3E}">
        <p14:creationId xmlns:p14="http://schemas.microsoft.com/office/powerpoint/2010/main" val="8328121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97C76933-D99D-4DC1-BD09-1072CC92B201}" type="slidenum">
              <a:rPr lang="en-US"/>
              <a:pPr>
                <a:defRPr/>
              </a:pPr>
              <a:t>‹#›</a:t>
            </a:fld>
            <a:endParaRPr lang="en-US"/>
          </a:p>
        </p:txBody>
      </p:sp>
    </p:spTree>
    <p:extLst>
      <p:ext uri="{BB962C8B-B14F-4D97-AF65-F5344CB8AC3E}">
        <p14:creationId xmlns:p14="http://schemas.microsoft.com/office/powerpoint/2010/main" val="7544936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EF6A5529-8465-4E7D-9DB8-D374C51CD792}" type="slidenum">
              <a:rPr lang="en-US"/>
              <a:pPr>
                <a:defRPr/>
              </a:pPr>
              <a:t>‹#›</a:t>
            </a:fld>
            <a:endParaRPr lang="en-US"/>
          </a:p>
        </p:txBody>
      </p:sp>
    </p:spTree>
    <p:extLst>
      <p:ext uri="{BB962C8B-B14F-4D97-AF65-F5344CB8AC3E}">
        <p14:creationId xmlns:p14="http://schemas.microsoft.com/office/powerpoint/2010/main" val="3829111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2"/>
            <a:ext cx="26335038"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8"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8"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3C022C6C-C3BF-4CE1-8842-0AC597017372}" type="slidenum">
              <a:rPr lang="en-US"/>
              <a:pPr>
                <a:defRPr/>
              </a:pPr>
              <a:t>‹#›</a:t>
            </a:fld>
            <a:endParaRPr lang="en-US"/>
          </a:p>
        </p:txBody>
      </p:sp>
    </p:spTree>
    <p:extLst>
      <p:ext uri="{BB962C8B-B14F-4D97-AF65-F5344CB8AC3E}">
        <p14:creationId xmlns:p14="http://schemas.microsoft.com/office/powerpoint/2010/main" val="26018105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3925" y="29976762"/>
            <a:ext cx="102425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defTabSz="4702175">
              <a:defRPr sz="72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525" y="29976762"/>
            <a:ext cx="139001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algn="ctr" defTabSz="4702175">
              <a:defRPr sz="72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4725" y="29976762"/>
            <a:ext cx="102425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smtId="4294967295"/>
            </a:defPPr>
            <a:lvl1pPr algn="r" defTabSz="4702175">
              <a:defRPr sz="7200" smtClean="0">
                <a:latin typeface="Arial" pitchFamily="34" charset="0"/>
              </a:defRPr>
            </a:lvl1pPr>
          </a:lstStyle>
          <a:p>
            <a:pPr>
              <a:defRPr/>
            </a:pPr>
            <a:fld id="{25043CB6-A91D-4176-912B-555F54C38C99}" type="slidenum">
              <a:rPr lang="en-US"/>
              <a:pPr>
                <a:defRPr/>
              </a:pPr>
              <a:t>‹#›</a:t>
            </a:fld>
            <a:endParaRPr lang="en-US"/>
          </a:p>
        </p:txBody>
      </p:sp>
      <p:pic>
        <p:nvPicPr>
          <p:cNvPr id="1031" name="New picture"/>
          <p:cNvPicPr/>
          <p:nvPr/>
        </p:nvPicPr>
        <p:blipFill>
          <a:blip r:embed="rId13"/>
          <a:stretch>
            <a:fillRect/>
          </a:stretch>
        </p:blipFill>
        <p:spPr>
          <a:xfrm rot="16200000">
            <a:off x="-11506200" y="16459200"/>
            <a:ext cx="14274800" cy="4368800"/>
          </a:xfrm>
          <a:prstGeom prst="rect">
            <a:avLst/>
          </a:prstGeom>
        </p:spPr>
      </p:pic>
      <p:pic>
        <p:nvPicPr>
          <p:cNvPr id="1032" name="New picture"/>
          <p:cNvPicPr/>
          <p:nvPr/>
        </p:nvPicPr>
        <p:blipFill>
          <a:blip r:embed="rId13"/>
          <a:stretch>
            <a:fillRect/>
          </a:stretch>
        </p:blipFill>
        <p:spPr>
          <a:xfrm rot="5400000">
            <a:off x="41122600" y="16459200"/>
            <a:ext cx="14274800" cy="4368800"/>
          </a:xfrm>
          <a:prstGeom prst="rect">
            <a:avLst/>
          </a:prstGeom>
        </p:spPr>
      </p:pic>
      <p:pic>
        <p:nvPicPr>
          <p:cNvPr id="1033" name="New picture"/>
          <p:cNvPicPr/>
          <p:nvPr/>
        </p:nvPicPr>
        <p:blipFill>
          <a:blip r:embed="rId14"/>
          <a:stretch>
            <a:fillRect/>
          </a:stretch>
        </p:blipFill>
        <p:spPr>
          <a:xfrm>
            <a:off x="6959600" y="33426400"/>
            <a:ext cx="29972000" cy="1549400"/>
          </a:xfrm>
          <a:prstGeom prst="rect">
            <a:avLst/>
          </a:prstGeom>
        </p:spPr>
      </p:pic>
      <p:sp>
        <p:nvSpPr>
          <p:cNvPr id="1034"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conceptualizingcobalt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702175" rtl="0" eaLnBrk="0" fontAlgn="base" hangingPunct="0">
        <a:spcBef>
          <a:spcPct val="0"/>
        </a:spcBef>
        <a:spcAft>
          <a:spcPct val="0"/>
        </a:spcAft>
        <a:defRPr sz="22600">
          <a:solidFill>
            <a:schemeClr val="tx2"/>
          </a:solidFill>
          <a:latin typeface="+mj-lt"/>
          <a:ea typeface="+mj-ea"/>
          <a:cs typeface="+mj-cs"/>
        </a:defRPr>
      </a:lvl1pPr>
      <a:lvl2pPr algn="ctr" defTabSz="4702175" rtl="0" eaLnBrk="0" fontAlgn="base" hangingPunct="0">
        <a:spcBef>
          <a:spcPct val="0"/>
        </a:spcBef>
        <a:spcAft>
          <a:spcPct val="0"/>
        </a:spcAft>
        <a:defRPr sz="22600">
          <a:solidFill>
            <a:schemeClr val="tx2"/>
          </a:solidFill>
          <a:latin typeface="Arial" pitchFamily="34" charset="0"/>
        </a:defRPr>
      </a:lvl2pPr>
      <a:lvl3pPr algn="ctr" defTabSz="4702175" rtl="0" eaLnBrk="0" fontAlgn="base" hangingPunct="0">
        <a:spcBef>
          <a:spcPct val="0"/>
        </a:spcBef>
        <a:spcAft>
          <a:spcPct val="0"/>
        </a:spcAft>
        <a:defRPr sz="22600">
          <a:solidFill>
            <a:schemeClr val="tx2"/>
          </a:solidFill>
          <a:latin typeface="Arial" pitchFamily="34" charset="0"/>
        </a:defRPr>
      </a:lvl3pPr>
      <a:lvl4pPr algn="ctr" defTabSz="4702175" rtl="0" eaLnBrk="0" fontAlgn="base" hangingPunct="0">
        <a:spcBef>
          <a:spcPct val="0"/>
        </a:spcBef>
        <a:spcAft>
          <a:spcPct val="0"/>
        </a:spcAft>
        <a:defRPr sz="22600">
          <a:solidFill>
            <a:schemeClr val="tx2"/>
          </a:solidFill>
          <a:latin typeface="Arial" pitchFamily="34" charset="0"/>
        </a:defRPr>
      </a:lvl4pPr>
      <a:lvl5pPr algn="ctr" defTabSz="4702175" rtl="0" eaLnBrk="0" fontAlgn="base" hangingPunct="0">
        <a:spcBef>
          <a:spcPct val="0"/>
        </a:spcBef>
        <a:spcAft>
          <a:spcPct val="0"/>
        </a:spcAft>
        <a:defRPr sz="22600">
          <a:solidFill>
            <a:schemeClr val="tx2"/>
          </a:solidFill>
          <a:latin typeface="Arial" pitchFamily="34" charset="0"/>
        </a:defRPr>
      </a:lvl5pPr>
      <a:lvl6pPr marL="457200" algn="ctr" defTabSz="4702175" rtl="0" fontAlgn="base">
        <a:spcBef>
          <a:spcPct val="0"/>
        </a:spcBef>
        <a:spcAft>
          <a:spcPct val="0"/>
        </a:spcAft>
        <a:defRPr sz="22600">
          <a:solidFill>
            <a:schemeClr val="tx2"/>
          </a:solidFill>
          <a:latin typeface="Arial" pitchFamily="34" charset="0"/>
        </a:defRPr>
      </a:lvl6pPr>
      <a:lvl7pPr marL="914400" algn="ctr" defTabSz="4702175" rtl="0" fontAlgn="base">
        <a:spcBef>
          <a:spcPct val="0"/>
        </a:spcBef>
        <a:spcAft>
          <a:spcPct val="0"/>
        </a:spcAft>
        <a:defRPr sz="22600">
          <a:solidFill>
            <a:schemeClr val="tx2"/>
          </a:solidFill>
          <a:latin typeface="Arial" pitchFamily="34" charset="0"/>
        </a:defRPr>
      </a:lvl7pPr>
      <a:lvl8pPr marL="1371600" algn="ctr" defTabSz="4702175" rtl="0" fontAlgn="base">
        <a:spcBef>
          <a:spcPct val="0"/>
        </a:spcBef>
        <a:spcAft>
          <a:spcPct val="0"/>
        </a:spcAft>
        <a:defRPr sz="22600">
          <a:solidFill>
            <a:schemeClr val="tx2"/>
          </a:solidFill>
          <a:latin typeface="Arial" pitchFamily="34" charset="0"/>
        </a:defRPr>
      </a:lvl8pPr>
      <a:lvl9pPr marL="1828800" algn="ctr" defTabSz="4702175" rtl="0" fontAlgn="base">
        <a:spcBef>
          <a:spcPct val="0"/>
        </a:spcBef>
        <a:spcAft>
          <a:spcPct val="0"/>
        </a:spcAft>
        <a:defRPr sz="22600">
          <a:solidFill>
            <a:schemeClr val="tx2"/>
          </a:solidFill>
          <a:latin typeface="Arial" pitchFamily="34" charset="0"/>
        </a:defRPr>
      </a:lvl9pPr>
    </p:titleStyle>
    <p:bodyStyle>
      <a:defPPr>
        <a:defRPr kern="1200" smtId="4294967295"/>
      </a:defPPr>
      <a:lvl1pPr marL="1763713" indent="-1763713" algn="l" defTabSz="4702175" rtl="0" eaLnBrk="0" fontAlgn="base" hangingPunct="0">
        <a:spcBef>
          <a:spcPct val="20000"/>
        </a:spcBef>
        <a:spcAft>
          <a:spcPct val="0"/>
        </a:spcAft>
        <a:buChar char="•"/>
        <a:defRPr sz="16500">
          <a:solidFill>
            <a:schemeClr val="tx1"/>
          </a:solidFill>
          <a:latin typeface="+mn-lt"/>
          <a:ea typeface="+mn-ea"/>
          <a:cs typeface="+mn-cs"/>
        </a:defRPr>
      </a:lvl1pPr>
      <a:lvl2pPr marL="3821113" indent="-1470025" algn="l" defTabSz="4702175" rtl="0" eaLnBrk="0" fontAlgn="base" hangingPunct="0">
        <a:spcBef>
          <a:spcPct val="20000"/>
        </a:spcBef>
        <a:spcAft>
          <a:spcPct val="0"/>
        </a:spcAft>
        <a:buChar char="–"/>
        <a:defRPr sz="14400">
          <a:solidFill>
            <a:schemeClr val="tx1"/>
          </a:solidFill>
          <a:latin typeface="+mn-lt"/>
        </a:defRPr>
      </a:lvl2pPr>
      <a:lvl3pPr marL="5878513" indent="-1176338" algn="l" defTabSz="4702175" rtl="0" eaLnBrk="0" fontAlgn="base" hangingPunct="0">
        <a:spcBef>
          <a:spcPct val="20000"/>
        </a:spcBef>
        <a:spcAft>
          <a:spcPct val="0"/>
        </a:spcAft>
        <a:buChar char="•"/>
        <a:defRPr sz="12300">
          <a:solidFill>
            <a:schemeClr val="tx1"/>
          </a:solidFill>
          <a:latin typeface="+mn-lt"/>
        </a:defRPr>
      </a:lvl3pPr>
      <a:lvl4pPr marL="8229600" indent="-1176338" algn="l" defTabSz="4702175" rtl="0" eaLnBrk="0" fontAlgn="base" hangingPunct="0">
        <a:spcBef>
          <a:spcPct val="20000"/>
        </a:spcBef>
        <a:spcAft>
          <a:spcPct val="0"/>
        </a:spcAft>
        <a:buChar char="–"/>
        <a:defRPr sz="10300">
          <a:solidFill>
            <a:schemeClr val="tx1"/>
          </a:solidFill>
          <a:latin typeface="+mn-lt"/>
        </a:defRPr>
      </a:lvl4pPr>
      <a:lvl5pPr marL="10580688" indent="-1174750" algn="l" defTabSz="4702175" rtl="0" eaLnBrk="0" fontAlgn="base" hangingPunct="0">
        <a:spcBef>
          <a:spcPct val="20000"/>
        </a:spcBef>
        <a:spcAft>
          <a:spcPct val="0"/>
        </a:spcAft>
        <a:buChar char="»"/>
        <a:defRPr sz="10300">
          <a:solidFill>
            <a:schemeClr val="tx1"/>
          </a:solidFill>
          <a:latin typeface="+mn-lt"/>
        </a:defRPr>
      </a:lvl5pPr>
      <a:lvl6pPr marL="11037888" indent="-1174750" algn="l" defTabSz="4702175" rtl="0" fontAlgn="base">
        <a:spcBef>
          <a:spcPct val="20000"/>
        </a:spcBef>
        <a:spcAft>
          <a:spcPct val="0"/>
        </a:spcAft>
        <a:buChar char="»"/>
        <a:defRPr sz="10300">
          <a:solidFill>
            <a:schemeClr val="tx1"/>
          </a:solidFill>
          <a:latin typeface="+mn-lt"/>
        </a:defRPr>
      </a:lvl6pPr>
      <a:lvl7pPr marL="11495088" indent="-1174750" algn="l" defTabSz="4702175" rtl="0" fontAlgn="base">
        <a:spcBef>
          <a:spcPct val="20000"/>
        </a:spcBef>
        <a:spcAft>
          <a:spcPct val="0"/>
        </a:spcAft>
        <a:buChar char="»"/>
        <a:defRPr sz="10300">
          <a:solidFill>
            <a:schemeClr val="tx1"/>
          </a:solidFill>
          <a:latin typeface="+mn-lt"/>
        </a:defRPr>
      </a:lvl7pPr>
      <a:lvl8pPr marL="11952288" indent="-1174750" algn="l" defTabSz="4702175" rtl="0" fontAlgn="base">
        <a:spcBef>
          <a:spcPct val="20000"/>
        </a:spcBef>
        <a:spcAft>
          <a:spcPct val="0"/>
        </a:spcAft>
        <a:buChar char="»"/>
        <a:defRPr sz="10300">
          <a:solidFill>
            <a:schemeClr val="tx1"/>
          </a:solidFill>
          <a:latin typeface="+mn-lt"/>
        </a:defRPr>
      </a:lvl8pPr>
      <a:lvl9pPr marL="12409488" indent="-1174750" algn="l" defTabSz="4702175"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1E0E5"/>
            </a:gs>
          </a:gsLst>
          <a:lin ang="5400000" scaled="1"/>
        </a:gradFill>
        <a:effectLst/>
      </p:bgPr>
    </p:bg>
    <p:spTree>
      <p:nvGrpSpPr>
        <p:cNvPr id="1" name=""/>
        <p:cNvGrpSpPr/>
        <p:nvPr/>
      </p:nvGrpSpPr>
      <p:grpSpPr>
        <a:xfrm>
          <a:off x="0" y="0"/>
          <a:ext cx="0" cy="0"/>
          <a:chOff x="0" y="0"/>
          <a:chExt cx="0" cy="0"/>
        </a:xfrm>
      </p:grpSpPr>
      <p:sp>
        <p:nvSpPr>
          <p:cNvPr id="32" name="Rectangle 27"/>
          <p:cNvSpPr>
            <a:spLocks noChangeArrowheads="1"/>
          </p:cNvSpPr>
          <p:nvPr/>
        </p:nvSpPr>
        <p:spPr bwMode="auto">
          <a:xfrm>
            <a:off x="-48492" y="-128251"/>
            <a:ext cx="43988185" cy="6825792"/>
          </a:xfrm>
          <a:prstGeom prst="rect">
            <a:avLst/>
          </a:prstGeom>
          <a:gradFill>
            <a:gsLst>
              <a:gs pos="5000">
                <a:schemeClr val="accent6">
                  <a:lumMod val="50000"/>
                </a:schemeClr>
              </a:gs>
              <a:gs pos="100000">
                <a:schemeClr val="accent6">
                  <a:lumMod val="50000"/>
                </a:schemeClr>
              </a:gs>
            </a:gsLst>
            <a:lin ang="0" scaled="1"/>
          </a:gradFill>
          <a:ln>
            <a:noFill/>
          </a:ln>
        </p:spPr>
        <p:txBody>
          <a:bodyPr wrap="none" anchor="ctr"/>
          <a:lstStyle>
            <a:defPPr>
              <a:defRPr kern="1200" smtId="4294967295"/>
            </a:defPPr>
          </a:lstStyle>
          <a:p>
            <a:endParaRPr lang="en-US" dirty="0"/>
          </a:p>
        </p:txBody>
      </p:sp>
      <p:sp>
        <p:nvSpPr>
          <p:cNvPr id="33" name="Rectangle 29"/>
          <p:cNvSpPr>
            <a:spLocks noChangeArrowheads="1"/>
          </p:cNvSpPr>
          <p:nvPr/>
        </p:nvSpPr>
        <p:spPr bwMode="auto">
          <a:xfrm>
            <a:off x="-48492" y="31447268"/>
            <a:ext cx="43988185" cy="1747874"/>
          </a:xfrm>
          <a:prstGeom prst="rect">
            <a:avLst/>
          </a:prstGeom>
          <a:gradFill>
            <a:gsLst>
              <a:gs pos="0">
                <a:schemeClr val="accent6">
                  <a:lumMod val="50000"/>
                </a:schemeClr>
              </a:gs>
              <a:gs pos="100000">
                <a:srgbClr val="002060"/>
              </a:gs>
            </a:gsLst>
            <a:lin ang="0" scaled="1"/>
          </a:gradFill>
          <a:ln>
            <a:noFill/>
          </a:ln>
        </p:spPr>
        <p:txBody>
          <a:bodyPr lIns="137160" tIns="68580" rIns="137160" bIns="68580" anchor="ctr"/>
          <a:lstStyle>
            <a:defPPr>
              <a:defRPr kern="1200" smtId="4294967295"/>
            </a:defPPr>
          </a:lstStyle>
          <a:p>
            <a:pPr defTabSz="4703763"/>
            <a:endParaRPr lang="en-US">
              <a:solidFill>
                <a:schemeClr val="bg1"/>
              </a:solidFill>
              <a:sym typeface="Symbol" pitchFamily="18" charset="2"/>
            </a:endParaRPr>
          </a:p>
        </p:txBody>
      </p:sp>
      <p:sp>
        <p:nvSpPr>
          <p:cNvPr id="31" name="Title 11">
            <a:extLst>
              <a:ext uri="{FF2B5EF4-FFF2-40B4-BE49-F238E27FC236}">
                <a16:creationId xmlns:a16="http://schemas.microsoft.com/office/drawing/2014/main" id="{A3F6428D-1FA6-42BA-BAEA-3577E1620F6B}"/>
              </a:ext>
            </a:extLst>
          </p:cNvPr>
          <p:cNvSpPr txBox="1"/>
          <p:nvPr/>
        </p:nvSpPr>
        <p:spPr>
          <a:xfrm>
            <a:off x="1005840" y="792385"/>
            <a:ext cx="41148000" cy="2746935"/>
          </a:xfrm>
          <a:prstGeom prst="rect">
            <a:avLst/>
          </a:prstGeom>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pPr algn="l"/>
            <a:endParaRPr lang="en-US" sz="8500" dirty="0">
              <a:solidFill>
                <a:schemeClr val="bg1"/>
              </a:solidFill>
              <a:latin typeface="Amaranth" panose="02000503050000020004" pitchFamily="2" charset="0"/>
            </a:endParaRPr>
          </a:p>
        </p:txBody>
      </p:sp>
      <p:sp>
        <p:nvSpPr>
          <p:cNvPr id="35" name="Text Placeholder 16">
            <a:extLst>
              <a:ext uri="{FF2B5EF4-FFF2-40B4-BE49-F238E27FC236}">
                <a16:creationId xmlns:a16="http://schemas.microsoft.com/office/drawing/2014/main" id="{30C08963-BE29-4B96-B122-F15F02A3F7E3}"/>
              </a:ext>
            </a:extLst>
          </p:cNvPr>
          <p:cNvSpPr txBox="1"/>
          <p:nvPr/>
        </p:nvSpPr>
        <p:spPr>
          <a:xfrm>
            <a:off x="502920" y="48228"/>
            <a:ext cx="43436773" cy="6349430"/>
          </a:xfrm>
          <a:prstGeom prst="rect">
            <a:avLst/>
          </a:prstGeom>
        </p:spPr>
        <p:txBody>
          <a:bodyPr wrap="square" lIns="128016" tIns="64008" rIns="128016" bIns="64008">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r>
              <a:rPr lang="en-US" sz="7900" b="1" dirty="0">
                <a:solidFill>
                  <a:schemeClr val="bg1"/>
                </a:solidFill>
                <a:latin typeface="Apple Braille" pitchFamily="2" charset="0"/>
              </a:rPr>
              <a:t>Outcome of Surgical and Percutaneous Interventions to Treat Venous Leg Ulcers:</a:t>
            </a:r>
            <a:br>
              <a:rPr lang="en-US" sz="7900" b="1" dirty="0">
                <a:solidFill>
                  <a:schemeClr val="bg1"/>
                </a:solidFill>
                <a:latin typeface="Apple Braille" pitchFamily="2" charset="0"/>
              </a:rPr>
            </a:br>
            <a:r>
              <a:rPr lang="en-US" sz="7900" b="1" dirty="0">
                <a:solidFill>
                  <a:schemeClr val="bg1"/>
                </a:solidFill>
                <a:latin typeface="Apple Braille" pitchFamily="2" charset="0"/>
              </a:rPr>
              <a:t>A Single-Center Retrospective Study</a:t>
            </a:r>
            <a:endParaRPr lang="en-US" sz="7900" dirty="0">
              <a:solidFill>
                <a:schemeClr val="bg1"/>
              </a:solidFill>
              <a:latin typeface="Apple Braille" pitchFamily="2" charset="0"/>
            </a:endParaRPr>
          </a:p>
          <a:p>
            <a:pPr algn="ctr"/>
            <a:endParaRPr lang="en-US" sz="6000" dirty="0">
              <a:solidFill>
                <a:schemeClr val="bg1"/>
              </a:solidFill>
              <a:latin typeface="Apple Braille" pitchFamily="2" charset="0"/>
            </a:endParaRPr>
          </a:p>
          <a:p>
            <a:r>
              <a:rPr lang="en-US" sz="4400" dirty="0">
                <a:solidFill>
                  <a:schemeClr val="bg1"/>
                </a:solidFill>
                <a:latin typeface="Apple Braille" pitchFamily="2" charset="0"/>
              </a:rPr>
              <a:t>Julianne Rizzo, MS2</a:t>
            </a:r>
          </a:p>
          <a:p>
            <a:r>
              <a:rPr lang="en-US" sz="4400" dirty="0">
                <a:solidFill>
                  <a:schemeClr val="bg1"/>
                </a:solidFill>
                <a:latin typeface="Apple Braille" pitchFamily="2" charset="0"/>
              </a:rPr>
              <a:t>Roslyn </a:t>
            </a:r>
            <a:r>
              <a:rPr lang="en-US" sz="4400" dirty="0" err="1">
                <a:solidFill>
                  <a:schemeClr val="bg1"/>
                </a:solidFill>
                <a:latin typeface="Apple Braille" pitchFamily="2" charset="0"/>
              </a:rPr>
              <a:t>Rivkah</a:t>
            </a:r>
            <a:r>
              <a:rPr lang="en-US" sz="4400" dirty="0">
                <a:solidFill>
                  <a:schemeClr val="bg1"/>
                </a:solidFill>
                <a:latin typeface="Apple Braille" pitchFamily="2" charset="0"/>
              </a:rPr>
              <a:t> </a:t>
            </a:r>
            <a:r>
              <a:rPr lang="en-US" sz="4400" dirty="0" err="1">
                <a:solidFill>
                  <a:schemeClr val="bg1"/>
                </a:solidFill>
                <a:latin typeface="Apple Braille" pitchFamily="2" charset="0"/>
              </a:rPr>
              <a:t>Isseroff</a:t>
            </a:r>
            <a:r>
              <a:rPr lang="en-US" sz="4400" dirty="0">
                <a:solidFill>
                  <a:schemeClr val="bg1"/>
                </a:solidFill>
                <a:latin typeface="Apple Braille" pitchFamily="2" charset="0"/>
              </a:rPr>
              <a:t>, MD, Sara E. </a:t>
            </a:r>
            <a:r>
              <a:rPr lang="en-US" sz="4400" dirty="0" err="1">
                <a:solidFill>
                  <a:schemeClr val="bg1"/>
                </a:solidFill>
                <a:latin typeface="Apple Braille" pitchFamily="2" charset="0"/>
              </a:rPr>
              <a:t>Dahle</a:t>
            </a:r>
            <a:r>
              <a:rPr lang="en-US" sz="4400" dirty="0">
                <a:solidFill>
                  <a:schemeClr val="bg1"/>
                </a:solidFill>
                <a:latin typeface="Apple Braille" pitchFamily="2" charset="0"/>
              </a:rPr>
              <a:t>, DPM, Daniel Link, MD, Nasim </a:t>
            </a:r>
            <a:r>
              <a:rPr lang="en-US" sz="4400" dirty="0" err="1">
                <a:solidFill>
                  <a:schemeClr val="bg1"/>
                </a:solidFill>
                <a:latin typeface="Apple Braille" pitchFamily="2" charset="0"/>
              </a:rPr>
              <a:t>Hedayati</a:t>
            </a:r>
            <a:r>
              <a:rPr lang="en-US" sz="4400" dirty="0">
                <a:solidFill>
                  <a:schemeClr val="bg1"/>
                </a:solidFill>
                <a:latin typeface="Apple Braille" pitchFamily="2" charset="0"/>
              </a:rPr>
              <a:t>, MD, </a:t>
            </a:r>
            <a:r>
              <a:rPr lang="en-US" sz="4400" dirty="0" err="1">
                <a:solidFill>
                  <a:schemeClr val="bg1"/>
                </a:solidFill>
                <a:latin typeface="Apple Braille" pitchFamily="2" charset="0"/>
              </a:rPr>
              <a:t>Ramanjot</a:t>
            </a:r>
            <a:r>
              <a:rPr lang="en-US" sz="4400" dirty="0">
                <a:solidFill>
                  <a:schemeClr val="bg1"/>
                </a:solidFill>
                <a:latin typeface="Apple Braille" pitchFamily="2" charset="0"/>
              </a:rPr>
              <a:t> Kaur, MD, and Daniel Yoon, BS</a:t>
            </a:r>
          </a:p>
          <a:p>
            <a:r>
              <a:rPr lang="en-US" sz="4400" dirty="0">
                <a:solidFill>
                  <a:schemeClr val="bg1"/>
                </a:solidFill>
                <a:latin typeface="Apple Braille" pitchFamily="2" charset="0"/>
              </a:rPr>
              <a:t>University of California, Davis - School of Medicine &amp; VA Northern California Health System - Mather</a:t>
            </a:r>
          </a:p>
        </p:txBody>
      </p:sp>
      <p:sp>
        <p:nvSpPr>
          <p:cNvPr id="36" name="Rectangle 5">
            <a:extLst>
              <a:ext uri="{FF2B5EF4-FFF2-40B4-BE49-F238E27FC236}">
                <a16:creationId xmlns:a16="http://schemas.microsoft.com/office/drawing/2014/main" id="{98FCC399-CA5D-4873-B45E-22BAE0F51D2E}"/>
              </a:ext>
            </a:extLst>
          </p:cNvPr>
          <p:cNvSpPr>
            <a:spLocks noChangeArrowheads="1"/>
          </p:cNvSpPr>
          <p:nvPr/>
        </p:nvSpPr>
        <p:spPr bwMode="auto">
          <a:xfrm>
            <a:off x="492067" y="7112801"/>
            <a:ext cx="10058400" cy="1303028"/>
          </a:xfrm>
          <a:prstGeom prst="rect">
            <a:avLst/>
          </a:prstGeom>
          <a:solidFill>
            <a:srgbClr val="002060"/>
          </a:solidFill>
          <a:ln>
            <a:noFill/>
          </a:ln>
          <a:effectLst/>
        </p:spPr>
        <p:txBody>
          <a:bodyPr wrap="none" lIns="274320" tIns="68580" rIns="274320" bIns="68580" anchor="ctr"/>
          <a:lstStyle>
            <a:defPPr>
              <a:defRPr kern="1200" smtId="4294967295"/>
            </a:defPPr>
          </a:lstStyle>
          <a:p>
            <a:pPr defTabSz="4703763"/>
            <a:r>
              <a:rPr lang="en-US" sz="4800" b="1" dirty="0">
                <a:solidFill>
                  <a:schemeClr val="bg1"/>
                </a:solidFill>
                <a:latin typeface="Apple Braille" pitchFamily="2" charset="0"/>
              </a:rPr>
              <a:t>Background</a:t>
            </a:r>
          </a:p>
        </p:txBody>
      </p:sp>
      <p:pic>
        <p:nvPicPr>
          <p:cNvPr id="21" name="Picture 20">
            <a:extLst>
              <a:ext uri="{FF2B5EF4-FFF2-40B4-BE49-F238E27FC236}">
                <a16:creationId xmlns:a16="http://schemas.microsoft.com/office/drawing/2014/main" id="{6B1223CB-4AC1-FC44-A2A5-71DB5B23AB5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flipV="1">
            <a:off x="502920" y="3054576"/>
            <a:ext cx="8712926" cy="336734"/>
          </a:xfrm>
          <a:prstGeom prst="rect">
            <a:avLst/>
          </a:prstGeom>
          <a:noFill/>
          <a:ln>
            <a:noFill/>
          </a:ln>
        </p:spPr>
      </p:pic>
      <p:sp>
        <p:nvSpPr>
          <p:cNvPr id="24" name="Rectangle 5">
            <a:extLst>
              <a:ext uri="{FF2B5EF4-FFF2-40B4-BE49-F238E27FC236}">
                <a16:creationId xmlns:a16="http://schemas.microsoft.com/office/drawing/2014/main" id="{607EA674-669A-C649-9F92-0E3592AA5CB2}"/>
              </a:ext>
            </a:extLst>
          </p:cNvPr>
          <p:cNvSpPr>
            <a:spLocks noChangeArrowheads="1"/>
          </p:cNvSpPr>
          <p:nvPr/>
        </p:nvSpPr>
        <p:spPr bwMode="auto">
          <a:xfrm>
            <a:off x="22219760" y="7112801"/>
            <a:ext cx="10058400" cy="1303028"/>
          </a:xfrm>
          <a:prstGeom prst="rect">
            <a:avLst/>
          </a:prstGeom>
          <a:solidFill>
            <a:srgbClr val="002060"/>
          </a:solidFill>
          <a:ln>
            <a:noFill/>
          </a:ln>
          <a:effectLst/>
        </p:spPr>
        <p:txBody>
          <a:bodyPr wrap="none" lIns="274320" tIns="68580" rIns="274320" bIns="68580" anchor="ctr"/>
          <a:lstStyle>
            <a:defPPr>
              <a:defRPr kern="1200" smtId="4294967295"/>
            </a:defPPr>
          </a:lstStyle>
          <a:p>
            <a:pPr defTabSz="4703763"/>
            <a:r>
              <a:rPr lang="en-US" sz="4800" b="1" dirty="0">
                <a:solidFill>
                  <a:schemeClr val="bg1"/>
                </a:solidFill>
                <a:latin typeface="Apple Braille" pitchFamily="2" charset="0"/>
              </a:rPr>
              <a:t>Study Design</a:t>
            </a:r>
          </a:p>
        </p:txBody>
      </p:sp>
      <p:sp>
        <p:nvSpPr>
          <p:cNvPr id="25" name="Rectangle 5">
            <a:extLst>
              <a:ext uri="{FF2B5EF4-FFF2-40B4-BE49-F238E27FC236}">
                <a16:creationId xmlns:a16="http://schemas.microsoft.com/office/drawing/2014/main" id="{CBB506D7-2E47-2445-ABA6-C3A9C2EFDC99}"/>
              </a:ext>
            </a:extLst>
          </p:cNvPr>
          <p:cNvSpPr>
            <a:spLocks noChangeArrowheads="1"/>
          </p:cNvSpPr>
          <p:nvPr/>
        </p:nvSpPr>
        <p:spPr bwMode="auto">
          <a:xfrm>
            <a:off x="33139717" y="7112801"/>
            <a:ext cx="10058400" cy="1303028"/>
          </a:xfrm>
          <a:prstGeom prst="rect">
            <a:avLst/>
          </a:prstGeom>
          <a:solidFill>
            <a:srgbClr val="002060"/>
          </a:solidFill>
          <a:ln>
            <a:noFill/>
          </a:ln>
          <a:effectLst/>
        </p:spPr>
        <p:txBody>
          <a:bodyPr wrap="none" lIns="274320" tIns="68580" rIns="274320" bIns="68580" anchor="ctr"/>
          <a:lstStyle>
            <a:defPPr>
              <a:defRPr kern="1200" smtId="4294967295"/>
            </a:defPPr>
          </a:lstStyle>
          <a:p>
            <a:pPr defTabSz="4703763"/>
            <a:r>
              <a:rPr lang="en-US" sz="4800" b="1" dirty="0">
                <a:solidFill>
                  <a:schemeClr val="bg1"/>
                </a:solidFill>
                <a:latin typeface="Apple Braille" pitchFamily="2" charset="0"/>
              </a:rPr>
              <a:t>Future Implications</a:t>
            </a:r>
          </a:p>
        </p:txBody>
      </p:sp>
      <p:sp>
        <p:nvSpPr>
          <p:cNvPr id="27" name="Rectangle 5">
            <a:extLst>
              <a:ext uri="{FF2B5EF4-FFF2-40B4-BE49-F238E27FC236}">
                <a16:creationId xmlns:a16="http://schemas.microsoft.com/office/drawing/2014/main" id="{443F93B9-25B1-724F-8E57-DCBF1C18895D}"/>
              </a:ext>
            </a:extLst>
          </p:cNvPr>
          <p:cNvSpPr>
            <a:spLocks noChangeArrowheads="1"/>
          </p:cNvSpPr>
          <p:nvPr/>
        </p:nvSpPr>
        <p:spPr bwMode="auto">
          <a:xfrm>
            <a:off x="33146489" y="16418697"/>
            <a:ext cx="10058400" cy="1303028"/>
          </a:xfrm>
          <a:prstGeom prst="rect">
            <a:avLst/>
          </a:prstGeom>
          <a:solidFill>
            <a:srgbClr val="002060"/>
          </a:solidFill>
          <a:ln>
            <a:noFill/>
          </a:ln>
          <a:effectLst/>
        </p:spPr>
        <p:txBody>
          <a:bodyPr wrap="none" lIns="274320" tIns="68580" rIns="274320" bIns="68580" anchor="ctr"/>
          <a:lstStyle>
            <a:defPPr>
              <a:defRPr kern="1200" smtId="4294967295"/>
            </a:defPPr>
          </a:lstStyle>
          <a:p>
            <a:pPr defTabSz="4703763"/>
            <a:r>
              <a:rPr lang="en-US" sz="4800" b="1" dirty="0">
                <a:solidFill>
                  <a:schemeClr val="bg1"/>
                </a:solidFill>
                <a:latin typeface="Apple Braille" pitchFamily="2" charset="0"/>
              </a:rPr>
              <a:t>References</a:t>
            </a:r>
          </a:p>
        </p:txBody>
      </p:sp>
      <p:sp>
        <p:nvSpPr>
          <p:cNvPr id="28" name="Rectangle 5">
            <a:extLst>
              <a:ext uri="{FF2B5EF4-FFF2-40B4-BE49-F238E27FC236}">
                <a16:creationId xmlns:a16="http://schemas.microsoft.com/office/drawing/2014/main" id="{DD9BADFA-317E-E54B-9640-BCDEDDAFE5A8}"/>
              </a:ext>
            </a:extLst>
          </p:cNvPr>
          <p:cNvSpPr>
            <a:spLocks noChangeArrowheads="1"/>
          </p:cNvSpPr>
          <p:nvPr/>
        </p:nvSpPr>
        <p:spPr bwMode="auto">
          <a:xfrm>
            <a:off x="492067" y="8715712"/>
            <a:ext cx="10026215" cy="22462701"/>
          </a:xfrm>
          <a:prstGeom prst="roundRect">
            <a:avLst>
              <a:gd name="adj" fmla="val 1380"/>
            </a:avLst>
          </a:prstGeom>
          <a:solidFill>
            <a:schemeClr val="bg2">
              <a:lumMod val="90000"/>
              <a:alpha val="58000"/>
            </a:schemeClr>
          </a:solidFill>
          <a:ln>
            <a:noFill/>
          </a:ln>
          <a:effectLst/>
        </p:spPr>
        <p:txBody>
          <a:bodyPr wrap="none" lIns="274320" tIns="68580" rIns="274320" bIns="68580" anchor="ctr"/>
          <a:lstStyle>
            <a:defPPr>
              <a:defRPr kern="1200" smtId="4294967295"/>
            </a:defPPr>
          </a:lstStyle>
          <a:p>
            <a:pPr defTabSz="4703763"/>
            <a:endParaRPr lang="en-US" sz="3600" dirty="0">
              <a:noFill/>
              <a:latin typeface="Amaranth" panose="02000503050000020004" pitchFamily="2" charset="0"/>
            </a:endParaRPr>
          </a:p>
        </p:txBody>
      </p:sp>
      <p:sp>
        <p:nvSpPr>
          <p:cNvPr id="29" name="Rectangle 5">
            <a:extLst>
              <a:ext uri="{FF2B5EF4-FFF2-40B4-BE49-F238E27FC236}">
                <a16:creationId xmlns:a16="http://schemas.microsoft.com/office/drawing/2014/main" id="{AC0EBAD6-BD8F-6B4D-A233-66A659A5E065}"/>
              </a:ext>
            </a:extLst>
          </p:cNvPr>
          <p:cNvSpPr>
            <a:spLocks noChangeArrowheads="1"/>
          </p:cNvSpPr>
          <p:nvPr/>
        </p:nvSpPr>
        <p:spPr bwMode="auto">
          <a:xfrm>
            <a:off x="22249019" y="8772561"/>
            <a:ext cx="9944659" cy="22405852"/>
          </a:xfrm>
          <a:prstGeom prst="roundRect">
            <a:avLst>
              <a:gd name="adj" fmla="val 1380"/>
            </a:avLst>
          </a:prstGeom>
          <a:solidFill>
            <a:schemeClr val="bg2">
              <a:lumMod val="90000"/>
              <a:alpha val="58000"/>
            </a:schemeClr>
          </a:solidFill>
          <a:ln>
            <a:noFill/>
          </a:ln>
          <a:effectLst/>
        </p:spPr>
        <p:txBody>
          <a:bodyPr wrap="none" lIns="274320" tIns="68580" rIns="274320" bIns="68580" anchor="ctr"/>
          <a:lstStyle>
            <a:defPPr>
              <a:defRPr kern="1200" smtId="4294967295"/>
            </a:defPPr>
          </a:lstStyle>
          <a:p>
            <a:pPr defTabSz="4703763"/>
            <a:endParaRPr lang="en-US" sz="3600" dirty="0">
              <a:noFill/>
              <a:latin typeface="Amaranth" panose="02000503050000020004" pitchFamily="2" charset="0"/>
            </a:endParaRPr>
          </a:p>
        </p:txBody>
      </p:sp>
      <p:pic>
        <p:nvPicPr>
          <p:cNvPr id="4" name="Picture 3">
            <a:extLst>
              <a:ext uri="{FF2B5EF4-FFF2-40B4-BE49-F238E27FC236}">
                <a16:creationId xmlns:a16="http://schemas.microsoft.com/office/drawing/2014/main" id="{3F2ED6D0-07B8-FB4E-8987-623FEDEB5C1F}"/>
              </a:ext>
            </a:extLst>
          </p:cNvPr>
          <p:cNvPicPr>
            <a:picLocks noChangeAspect="1"/>
          </p:cNvPicPr>
          <p:nvPr/>
        </p:nvPicPr>
        <p:blipFill>
          <a:blip r:embed="rId3"/>
          <a:stretch>
            <a:fillRect/>
          </a:stretch>
        </p:blipFill>
        <p:spPr>
          <a:xfrm>
            <a:off x="39527543" y="319587"/>
            <a:ext cx="3681832" cy="3681832"/>
          </a:xfrm>
          <a:prstGeom prst="rect">
            <a:avLst/>
          </a:prstGeom>
        </p:spPr>
      </p:pic>
      <p:pic>
        <p:nvPicPr>
          <p:cNvPr id="5" name="Picture 4">
            <a:extLst>
              <a:ext uri="{FF2B5EF4-FFF2-40B4-BE49-F238E27FC236}">
                <a16:creationId xmlns:a16="http://schemas.microsoft.com/office/drawing/2014/main" id="{52A8A3A0-2BD6-1948-80A5-2F1384D8F382}"/>
              </a:ext>
            </a:extLst>
          </p:cNvPr>
          <p:cNvPicPr>
            <a:picLocks noChangeAspect="1"/>
          </p:cNvPicPr>
          <p:nvPr/>
        </p:nvPicPr>
        <p:blipFill>
          <a:blip r:embed="rId4"/>
          <a:stretch>
            <a:fillRect/>
          </a:stretch>
        </p:blipFill>
        <p:spPr>
          <a:xfrm>
            <a:off x="35523271" y="4214678"/>
            <a:ext cx="7875861" cy="1935366"/>
          </a:xfrm>
          <a:prstGeom prst="rect">
            <a:avLst/>
          </a:prstGeom>
        </p:spPr>
      </p:pic>
      <p:sp>
        <p:nvSpPr>
          <p:cNvPr id="20" name="Rectangle 5">
            <a:extLst>
              <a:ext uri="{FF2B5EF4-FFF2-40B4-BE49-F238E27FC236}">
                <a16:creationId xmlns:a16="http://schemas.microsoft.com/office/drawing/2014/main" id="{B7D816D5-B7D8-344D-832A-18CEED6DBD77}"/>
              </a:ext>
            </a:extLst>
          </p:cNvPr>
          <p:cNvSpPr>
            <a:spLocks noChangeArrowheads="1"/>
          </p:cNvSpPr>
          <p:nvPr/>
        </p:nvSpPr>
        <p:spPr bwMode="auto">
          <a:xfrm>
            <a:off x="33139717" y="8715712"/>
            <a:ext cx="10058400" cy="7311244"/>
          </a:xfrm>
          <a:prstGeom prst="roundRect">
            <a:avLst>
              <a:gd name="adj" fmla="val 1380"/>
            </a:avLst>
          </a:prstGeom>
          <a:solidFill>
            <a:schemeClr val="bg2">
              <a:lumMod val="90000"/>
              <a:alpha val="58000"/>
            </a:schemeClr>
          </a:solidFill>
          <a:ln>
            <a:noFill/>
          </a:ln>
          <a:effectLst/>
        </p:spPr>
        <p:txBody>
          <a:bodyPr wrap="none" lIns="274320" tIns="68580" rIns="274320" bIns="68580" anchor="ctr"/>
          <a:lstStyle>
            <a:defPPr>
              <a:defRPr kern="1200" smtId="4294967295"/>
            </a:defPPr>
          </a:lstStyle>
          <a:p>
            <a:pPr defTabSz="4703763"/>
            <a:endParaRPr lang="en-US" sz="3600" dirty="0">
              <a:noFill/>
              <a:latin typeface="Amaranth" panose="02000503050000020004" pitchFamily="2" charset="0"/>
            </a:endParaRPr>
          </a:p>
        </p:txBody>
      </p:sp>
      <p:sp>
        <p:nvSpPr>
          <p:cNvPr id="22" name="Text Box 6">
            <a:extLst>
              <a:ext uri="{FF2B5EF4-FFF2-40B4-BE49-F238E27FC236}">
                <a16:creationId xmlns:a16="http://schemas.microsoft.com/office/drawing/2014/main" id="{22D30929-8A5C-0C48-A507-4AD92C70EB9E}"/>
              </a:ext>
            </a:extLst>
          </p:cNvPr>
          <p:cNvSpPr txBox="1">
            <a:spLocks noChangeArrowheads="1"/>
          </p:cNvSpPr>
          <p:nvPr/>
        </p:nvSpPr>
        <p:spPr bwMode="auto">
          <a:xfrm>
            <a:off x="22483666" y="8922002"/>
            <a:ext cx="9210029" cy="2063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r>
              <a:rPr lang="en-US" sz="3600" b="1" dirty="0">
                <a:latin typeface="Garamond" panose="02020404030301010803" pitchFamily="18" charset="0"/>
              </a:rPr>
              <a:t>Single-center, retrospective medical record review of patients who underwent venous percutaneous intervention(s) for the treatment of VLU between 2009 and 2019 at the VA Northern California Health Care System (VANCHS). </a:t>
            </a:r>
          </a:p>
          <a:p>
            <a:endParaRPr lang="en-US" sz="3600" dirty="0">
              <a:latin typeface="Garamond" panose="02020404030301010803" pitchFamily="18" charset="0"/>
            </a:endParaRPr>
          </a:p>
          <a:p>
            <a:r>
              <a:rPr lang="en-US" sz="3600" dirty="0">
                <a:latin typeface="Garamond" panose="02020404030301010803" pitchFamily="18" charset="0"/>
              </a:rPr>
              <a:t>Patient charts will be screened and included in the study based on a limited chart review. </a:t>
            </a:r>
            <a:br>
              <a:rPr lang="en-US" sz="3600" dirty="0">
                <a:latin typeface="Garamond" panose="02020404030301010803" pitchFamily="18" charset="0"/>
              </a:rPr>
            </a:br>
            <a:br>
              <a:rPr lang="en-US" sz="3600" dirty="0">
                <a:latin typeface="Garamond" panose="02020404030301010803" pitchFamily="18" charset="0"/>
              </a:rPr>
            </a:br>
            <a:r>
              <a:rPr lang="en-US" sz="3600" b="1" dirty="0">
                <a:latin typeface="Garamond" panose="02020404030301010803" pitchFamily="18" charset="0"/>
              </a:rPr>
              <a:t>Inclusion criteria: </a:t>
            </a:r>
            <a:br>
              <a:rPr lang="en-US" sz="3600" dirty="0">
                <a:latin typeface="Garamond" panose="02020404030301010803" pitchFamily="18" charset="0"/>
              </a:rPr>
            </a:br>
            <a:r>
              <a:rPr lang="en-US" sz="3600" dirty="0">
                <a:latin typeface="Garamond" panose="02020404030301010803" pitchFamily="18" charset="0"/>
              </a:rPr>
              <a:t>1) male or female subject of any race 18 years old or older</a:t>
            </a:r>
            <a:br>
              <a:rPr lang="en-US" sz="3600" dirty="0">
                <a:latin typeface="Garamond" panose="02020404030301010803" pitchFamily="18" charset="0"/>
              </a:rPr>
            </a:br>
            <a:r>
              <a:rPr lang="en-US" sz="3600" dirty="0">
                <a:latin typeface="Garamond" panose="02020404030301010803" pitchFamily="18" charset="0"/>
              </a:rPr>
              <a:t>2) has had a venous leg ulcer or varicose veins</a:t>
            </a:r>
            <a:br>
              <a:rPr lang="en-US" sz="3600" dirty="0">
                <a:latin typeface="Garamond" panose="02020404030301010803" pitchFamily="18" charset="0"/>
              </a:rPr>
            </a:br>
            <a:r>
              <a:rPr lang="en-US" sz="3600" dirty="0">
                <a:latin typeface="Garamond" panose="02020404030301010803" pitchFamily="18" charset="0"/>
              </a:rPr>
              <a:t>3) has received treatment with surgical or percutaneous vascular interventions for venous leg ulcers or venous insufficiency.</a:t>
            </a:r>
          </a:p>
          <a:p>
            <a:endParaRPr lang="en-US" sz="3600" dirty="0">
              <a:latin typeface="Garamond" panose="02020404030301010803" pitchFamily="18" charset="0"/>
            </a:endParaRPr>
          </a:p>
          <a:p>
            <a:r>
              <a:rPr lang="en-US" sz="3600" b="1" dirty="0">
                <a:latin typeface="Garamond" panose="02020404030301010803" pitchFamily="18" charset="0"/>
              </a:rPr>
              <a:t>Exclusion criteria:</a:t>
            </a:r>
            <a:br>
              <a:rPr lang="en-US" sz="3600" dirty="0">
                <a:latin typeface="Garamond" panose="02020404030301010803" pitchFamily="18" charset="0"/>
              </a:rPr>
            </a:br>
            <a:r>
              <a:rPr lang="en-US" sz="3600" dirty="0">
                <a:latin typeface="Garamond" panose="02020404030301010803" pitchFamily="18" charset="0"/>
              </a:rPr>
              <a:t>1) patient has a wound of non-venous etiology (i.e. arterial, burn trauma)</a:t>
            </a:r>
            <a:br>
              <a:rPr lang="en-US" sz="3600" dirty="0">
                <a:latin typeface="Garamond" panose="02020404030301010803" pitchFamily="18" charset="0"/>
              </a:rPr>
            </a:br>
            <a:r>
              <a:rPr lang="en-US" sz="3600" dirty="0">
                <a:latin typeface="Garamond" panose="02020404030301010803" pitchFamily="18" charset="0"/>
              </a:rPr>
              <a:t>2) has medically documented history of HIV</a:t>
            </a:r>
          </a:p>
          <a:p>
            <a:r>
              <a:rPr lang="en-US" sz="3600" dirty="0">
                <a:latin typeface="Garamond" panose="02020404030301010803" pitchFamily="18" charset="0"/>
              </a:rPr>
              <a:t>3) is immunodeficient, as defined by serum IgG, IgA, and IgM less than one-half the lower limit of normal</a:t>
            </a:r>
            <a:br>
              <a:rPr lang="en-US" sz="3600" dirty="0">
                <a:latin typeface="Garamond" panose="02020404030301010803" pitchFamily="18" charset="0"/>
              </a:rPr>
            </a:br>
            <a:r>
              <a:rPr lang="en-US" sz="3600" dirty="0">
                <a:latin typeface="Garamond" panose="02020404030301010803" pitchFamily="18" charset="0"/>
              </a:rPr>
              <a:t>4) is a prisoner, institutionalized individual, or part of any other vulnerable population as defined by the International Conference on Harmonization (ICH) Good Clinical Practices (GCP). </a:t>
            </a:r>
          </a:p>
          <a:p>
            <a:endParaRPr lang="en-US" sz="3600" dirty="0">
              <a:latin typeface="Garamond" panose="02020404030301010803" pitchFamily="18" charset="0"/>
            </a:endParaRPr>
          </a:p>
          <a:p>
            <a:r>
              <a:rPr lang="en-US" sz="3600" dirty="0">
                <a:latin typeface="Garamond" panose="02020404030301010803" pitchFamily="18" charset="0"/>
              </a:rPr>
              <a:t>We anticipate there to be approximately 500 cases that underwent these vascular procedures in the last ten years. </a:t>
            </a:r>
          </a:p>
          <a:p>
            <a:endParaRPr lang="en-US" sz="3600" dirty="0">
              <a:latin typeface="Garamond" panose="02020404030301010803" pitchFamily="18" charset="0"/>
            </a:endParaRPr>
          </a:p>
          <a:p>
            <a:r>
              <a:rPr lang="en-US" sz="3600" dirty="0">
                <a:latin typeface="Garamond" panose="02020404030301010803" pitchFamily="18" charset="0"/>
              </a:rPr>
              <a:t>After chart review,  a total of 100 patients are anticipated to be needed for this review. </a:t>
            </a:r>
          </a:p>
          <a:p>
            <a:endParaRPr lang="en-US" sz="3600" dirty="0">
              <a:latin typeface="Garamond" panose="02020404030301010803" pitchFamily="18" charset="0"/>
            </a:endParaRPr>
          </a:p>
        </p:txBody>
      </p:sp>
      <p:sp>
        <p:nvSpPr>
          <p:cNvPr id="30" name="Rectangle 5">
            <a:extLst>
              <a:ext uri="{FF2B5EF4-FFF2-40B4-BE49-F238E27FC236}">
                <a16:creationId xmlns:a16="http://schemas.microsoft.com/office/drawing/2014/main" id="{FC7AAD87-00E4-494E-B157-7B0FD1ABC428}"/>
              </a:ext>
            </a:extLst>
          </p:cNvPr>
          <p:cNvSpPr>
            <a:spLocks noChangeArrowheads="1"/>
          </p:cNvSpPr>
          <p:nvPr/>
        </p:nvSpPr>
        <p:spPr bwMode="auto">
          <a:xfrm>
            <a:off x="11313646" y="20842767"/>
            <a:ext cx="10058400" cy="1303028"/>
          </a:xfrm>
          <a:prstGeom prst="rect">
            <a:avLst/>
          </a:prstGeom>
          <a:solidFill>
            <a:srgbClr val="002060"/>
          </a:solidFill>
          <a:ln>
            <a:noFill/>
          </a:ln>
          <a:effectLst/>
        </p:spPr>
        <p:txBody>
          <a:bodyPr wrap="none" lIns="274320" tIns="68580" rIns="274320" bIns="68580" anchor="ctr"/>
          <a:lstStyle>
            <a:defPPr>
              <a:defRPr kern="1200" smtId="4294967295"/>
            </a:defPPr>
          </a:lstStyle>
          <a:p>
            <a:pPr defTabSz="4703763"/>
            <a:r>
              <a:rPr lang="en-US" sz="4800" b="1" dirty="0">
                <a:solidFill>
                  <a:schemeClr val="bg1"/>
                </a:solidFill>
                <a:latin typeface="Apple Braille" pitchFamily="2" charset="0"/>
              </a:rPr>
              <a:t>Objectives</a:t>
            </a:r>
          </a:p>
        </p:txBody>
      </p:sp>
      <p:sp>
        <p:nvSpPr>
          <p:cNvPr id="34" name="Rectangle 5">
            <a:extLst>
              <a:ext uri="{FF2B5EF4-FFF2-40B4-BE49-F238E27FC236}">
                <a16:creationId xmlns:a16="http://schemas.microsoft.com/office/drawing/2014/main" id="{A37FEF2F-F6F2-9643-82EA-5A7154027638}"/>
              </a:ext>
            </a:extLst>
          </p:cNvPr>
          <p:cNvSpPr>
            <a:spLocks noChangeArrowheads="1"/>
          </p:cNvSpPr>
          <p:nvPr/>
        </p:nvSpPr>
        <p:spPr bwMode="auto">
          <a:xfrm>
            <a:off x="11299804" y="28256033"/>
            <a:ext cx="10100974" cy="2911129"/>
          </a:xfrm>
          <a:prstGeom prst="roundRect">
            <a:avLst>
              <a:gd name="adj" fmla="val 1380"/>
            </a:avLst>
          </a:prstGeom>
          <a:solidFill>
            <a:schemeClr val="bg2">
              <a:lumMod val="90000"/>
              <a:alpha val="58000"/>
            </a:schemeClr>
          </a:solidFill>
          <a:ln>
            <a:noFill/>
          </a:ln>
          <a:effectLst/>
        </p:spPr>
        <p:txBody>
          <a:bodyPr wrap="none" lIns="274320" tIns="68580" rIns="274320" bIns="68580" anchor="ctr"/>
          <a:lstStyle>
            <a:defPPr>
              <a:defRPr kern="1200" smtId="4294967295"/>
            </a:defPPr>
          </a:lstStyle>
          <a:p>
            <a:pPr defTabSz="4703763"/>
            <a:endParaRPr lang="en-US" sz="3600" dirty="0">
              <a:noFill/>
              <a:latin typeface="Amaranth" panose="02000503050000020004" pitchFamily="2" charset="0"/>
            </a:endParaRPr>
          </a:p>
        </p:txBody>
      </p:sp>
      <p:sp>
        <p:nvSpPr>
          <p:cNvPr id="38" name="Rectangle 5">
            <a:extLst>
              <a:ext uri="{FF2B5EF4-FFF2-40B4-BE49-F238E27FC236}">
                <a16:creationId xmlns:a16="http://schemas.microsoft.com/office/drawing/2014/main" id="{F7352EA5-5456-334C-A8DF-3C8765BEFC34}"/>
              </a:ext>
            </a:extLst>
          </p:cNvPr>
          <p:cNvSpPr>
            <a:spLocks noChangeArrowheads="1"/>
          </p:cNvSpPr>
          <p:nvPr/>
        </p:nvSpPr>
        <p:spPr bwMode="auto">
          <a:xfrm>
            <a:off x="33181952" y="17940221"/>
            <a:ext cx="10016164" cy="8613261"/>
          </a:xfrm>
          <a:prstGeom prst="roundRect">
            <a:avLst>
              <a:gd name="adj" fmla="val 1380"/>
            </a:avLst>
          </a:prstGeom>
          <a:solidFill>
            <a:schemeClr val="bg2">
              <a:lumMod val="90000"/>
              <a:alpha val="58000"/>
            </a:schemeClr>
          </a:solidFill>
          <a:ln>
            <a:noFill/>
          </a:ln>
          <a:effectLst/>
        </p:spPr>
        <p:txBody>
          <a:bodyPr wrap="none" lIns="274320" tIns="68580" rIns="274320" bIns="68580" anchor="ctr"/>
          <a:lstStyle>
            <a:defPPr>
              <a:defRPr kern="1200" smtId="4294967295"/>
            </a:defPPr>
          </a:lstStyle>
          <a:p>
            <a:pPr defTabSz="4703763"/>
            <a:endParaRPr lang="en-US" sz="3600" dirty="0">
              <a:noFill/>
              <a:latin typeface="Amaranth" panose="02000503050000020004" pitchFamily="2" charset="0"/>
            </a:endParaRPr>
          </a:p>
        </p:txBody>
      </p:sp>
      <p:sp>
        <p:nvSpPr>
          <p:cNvPr id="10" name="Rectangle 6">
            <a:extLst>
              <a:ext uri="{FF2B5EF4-FFF2-40B4-BE49-F238E27FC236}">
                <a16:creationId xmlns:a16="http://schemas.microsoft.com/office/drawing/2014/main" id="{D2549088-D222-0246-8CC6-8E40A5A8FB31}"/>
              </a:ext>
            </a:extLst>
          </p:cNvPr>
          <p:cNvSpPr>
            <a:spLocks noChangeArrowheads="1"/>
          </p:cNvSpPr>
          <p:nvPr/>
        </p:nvSpPr>
        <p:spPr bwMode="auto">
          <a:xfrm>
            <a:off x="664837" y="8772561"/>
            <a:ext cx="9474894" cy="1283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Garamond" panose="02020404030301010803" pitchFamily="18" charset="0"/>
                <a:ea typeface="SimHei" panose="02010609060101010101" pitchFamily="49" charset="-122"/>
                <a:cs typeface="Arial" panose="020B0604020202020204" pitchFamily="34" charset="0"/>
              </a:rPr>
              <a:t>Chronic wounds remain a serious burden in our health system, with limited therapeutic options available to improve healing. Approximately 2.</a:t>
            </a:r>
            <a:r>
              <a:rPr kumimoji="0" lang="en-US" altLang="en-US" sz="3600" b="0" i="1" u="none" strike="noStrike" cap="none" normalizeH="0" baseline="0" dirty="0">
                <a:ln>
                  <a:noFill/>
                </a:ln>
                <a:solidFill>
                  <a:schemeClr val="tx1"/>
                </a:solidFill>
                <a:effectLst/>
                <a:latin typeface="Garamond" panose="02020404030301010803" pitchFamily="18" charset="0"/>
                <a:ea typeface="SimHei" panose="02010609060101010101" pitchFamily="49" charset="-122"/>
                <a:cs typeface="Arial" panose="020B0604020202020204" pitchFamily="34" charset="0"/>
              </a:rPr>
              <a:t>5</a:t>
            </a:r>
            <a:r>
              <a:rPr kumimoji="0" lang="en-US" altLang="en-US" sz="3600" b="0" i="0" u="none" strike="noStrike" cap="none" normalizeH="0" baseline="0" dirty="0">
                <a:ln>
                  <a:noFill/>
                </a:ln>
                <a:solidFill>
                  <a:schemeClr val="tx1"/>
                </a:solidFill>
                <a:effectLst/>
                <a:latin typeface="Garamond" panose="02020404030301010803" pitchFamily="18" charset="0"/>
                <a:ea typeface="SimHei" panose="02010609060101010101" pitchFamily="49" charset="-122"/>
                <a:cs typeface="Arial" panose="020B0604020202020204" pitchFamily="34" charset="0"/>
              </a:rPr>
              <a:t> million people experience chronic venous insufficiency (CVI) in the U.S. alone, of which 20% develop venous leg ulcers (VLU)</a:t>
            </a:r>
            <a:r>
              <a:rPr kumimoji="0" lang="en-US" altLang="en-US" sz="3600" b="0" i="0" u="none" strike="noStrike" cap="none" normalizeH="0" baseline="30000" dirty="0">
                <a:ln>
                  <a:noFill/>
                </a:ln>
                <a:solidFill>
                  <a:schemeClr val="tx1"/>
                </a:solidFill>
                <a:effectLst/>
                <a:latin typeface="Garamond" panose="02020404030301010803" pitchFamily="18" charset="0"/>
                <a:ea typeface="SimHei" panose="02010609060101010101" pitchFamily="49" charset="-122"/>
                <a:cs typeface="Arial" panose="020B0604020202020204" pitchFamily="34" charset="0"/>
              </a:rPr>
              <a:t>1</a:t>
            </a:r>
            <a:r>
              <a:rPr kumimoji="0" lang="en-US" altLang="en-US" sz="3600" b="0" i="0" u="none" strike="noStrike" cap="none" normalizeH="0" baseline="0" dirty="0">
                <a:ln>
                  <a:noFill/>
                </a:ln>
                <a:solidFill>
                  <a:schemeClr val="tx1"/>
                </a:solidFill>
                <a:effectLst/>
                <a:latin typeface="Garamond" panose="02020404030301010803" pitchFamily="18" charset="0"/>
                <a:ea typeface="SimHei" panose="02010609060101010101" pitchFamily="49" charset="-122"/>
                <a:cs typeface="Arial" panose="020B0604020202020204" pitchFamily="34" charset="0"/>
              </a:rPr>
              <a:t>. Venous leg ulcers (VLU) are among the most common etiologies of chronic wounds, accounting for approximately 70% of ulcers</a:t>
            </a:r>
            <a:r>
              <a:rPr kumimoji="0" lang="en-US" altLang="en-US" sz="3600" b="0" i="0" u="none" strike="noStrike" cap="none" normalizeH="0" baseline="30000" dirty="0">
                <a:ln>
                  <a:noFill/>
                </a:ln>
                <a:solidFill>
                  <a:schemeClr val="tx1"/>
                </a:solidFill>
                <a:effectLst/>
                <a:latin typeface="Garamond" panose="02020404030301010803" pitchFamily="18" charset="0"/>
                <a:ea typeface="SimHei" panose="02010609060101010101" pitchFamily="49" charset="-122"/>
                <a:cs typeface="Arial" panose="020B0604020202020204" pitchFamily="34" charset="0"/>
              </a:rPr>
              <a:t>2</a:t>
            </a:r>
            <a:r>
              <a:rPr kumimoji="0" lang="en-US" altLang="en-US" sz="3600" b="0" i="0" u="none" strike="noStrike" cap="none" normalizeH="0" baseline="0" dirty="0">
                <a:ln>
                  <a:noFill/>
                </a:ln>
                <a:solidFill>
                  <a:schemeClr val="tx1"/>
                </a:solidFill>
                <a:effectLst/>
                <a:latin typeface="Garamond" panose="02020404030301010803" pitchFamily="18" charset="0"/>
                <a:ea typeface="SimHei" panose="02010609060101010101" pitchFamily="49" charset="-122"/>
                <a:cs typeface="Arial" panose="020B0604020202020204" pitchFamily="34" charset="0"/>
              </a:rPr>
              <a:t>.</a:t>
            </a:r>
            <a:br>
              <a:rPr kumimoji="0" lang="en-US" altLang="en-US" sz="3600" b="0" i="0" u="none" strike="noStrike" cap="none" normalizeH="0" baseline="0" dirty="0">
                <a:ln>
                  <a:noFill/>
                </a:ln>
                <a:solidFill>
                  <a:schemeClr val="tx1"/>
                </a:solidFill>
                <a:effectLst/>
                <a:latin typeface="Garamond" panose="02020404030301010803" pitchFamily="18" charset="0"/>
                <a:ea typeface="SimHei" panose="02010609060101010101" pitchFamily="49" charset="-122"/>
                <a:cs typeface="Arial" panose="020B0604020202020204" pitchFamily="34" charset="0"/>
              </a:rPr>
            </a:br>
            <a:endParaRPr lang="en-US" altLang="en-US" sz="3600" dirty="0">
              <a:latin typeface="Garamond" panose="02020404030301010803" pitchFamily="18" charset="0"/>
              <a:ea typeface="SimHei" panose="02010609060101010101" pitchFamily="49"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Garamond" panose="02020404030301010803" pitchFamily="18" charset="0"/>
              </a:rPr>
              <a:t>Pathophysiology of CVI:</a:t>
            </a:r>
          </a:p>
          <a:p>
            <a:pPr lvl="0" eaLnBrk="0" hangingPunct="0"/>
            <a:r>
              <a:rPr lang="en-US" sz="3600" dirty="0">
                <a:latin typeface="Garamond" panose="02020404030301010803" pitchFamily="18" charset="0"/>
              </a:rPr>
              <a:t>The exact pathogenesis of chronic venous insufficiency is not yet fully understood, but can be classified by “reflux”, “obstruction”, or a combination of the two</a:t>
            </a:r>
            <a:r>
              <a:rPr lang="en-US" sz="3600" baseline="30000" dirty="0">
                <a:latin typeface="Garamond" panose="02020404030301010803" pitchFamily="18" charset="0"/>
              </a:rPr>
              <a:t>9 </a:t>
            </a:r>
            <a:r>
              <a:rPr lang="en-US" sz="3600" dirty="0">
                <a:latin typeface="Garamond" panose="02020404030301010803" pitchFamily="18" charset="0"/>
              </a:rPr>
              <a:t>.Venous reflux is hypothesized to be multifactorial, depending on location (superficial, deep, or perforating vascular systems)</a:t>
            </a:r>
            <a:r>
              <a:rPr lang="en-US" sz="3600" baseline="30000" dirty="0">
                <a:latin typeface="Garamond" panose="02020404030301010803" pitchFamily="18" charset="0"/>
              </a:rPr>
              <a:t>3 </a:t>
            </a:r>
            <a:r>
              <a:rPr lang="en-US" sz="3600" dirty="0">
                <a:latin typeface="Garamond" panose="02020404030301010803" pitchFamily="18" charset="0"/>
              </a:rPr>
              <a:t>and is attributed to a number of mechanisms including valvular incompetence, inflammation of vessel wall, and failure of the calf muscle pump system</a:t>
            </a:r>
            <a:r>
              <a:rPr lang="en-US" sz="3600" baseline="30000" dirty="0">
                <a:latin typeface="Garamond" panose="02020404030301010803" pitchFamily="18" charset="0"/>
              </a:rPr>
              <a:t>4</a:t>
            </a:r>
            <a:r>
              <a:rPr lang="en-US" sz="3600" dirty="0">
                <a:latin typeface="Garamond" panose="02020404030301010803" pitchFamily="18" charset="0"/>
              </a:rPr>
              <a:t>.</a:t>
            </a:r>
          </a:p>
          <a:p>
            <a:pPr lvl="0" eaLnBrk="0" hangingPunct="0"/>
            <a:endParaRPr lang="en-US" sz="3600" dirty="0">
              <a:latin typeface="Garamond" panose="02020404030301010803" pitchFamily="18" charset="0"/>
            </a:endParaRPr>
          </a:p>
          <a:p>
            <a:pPr lvl="0" eaLnBrk="0" hangingPunct="0"/>
            <a:endParaRPr lang="en-US" sz="3600" dirty="0">
              <a:latin typeface="Garamond" panose="02020404030301010803" pitchFamily="18" charset="0"/>
            </a:endParaRPr>
          </a:p>
        </p:txBody>
      </p:sp>
      <p:sp>
        <p:nvSpPr>
          <p:cNvPr id="11" name="Rectangle 10">
            <a:extLst>
              <a:ext uri="{FF2B5EF4-FFF2-40B4-BE49-F238E27FC236}">
                <a16:creationId xmlns:a16="http://schemas.microsoft.com/office/drawing/2014/main" id="{E002A779-9C1F-BC4B-847F-3347C47C8006}"/>
              </a:ext>
            </a:extLst>
          </p:cNvPr>
          <p:cNvSpPr/>
          <p:nvPr/>
        </p:nvSpPr>
        <p:spPr>
          <a:xfrm>
            <a:off x="33309534" y="18186515"/>
            <a:ext cx="9777249" cy="7980329"/>
          </a:xfrm>
          <a:prstGeom prst="rect">
            <a:avLst/>
          </a:prstGeom>
        </p:spPr>
        <p:txBody>
          <a:bodyPr wrap="square">
            <a:spAutoFit/>
          </a:bodyPr>
          <a:lstStyle/>
          <a:p>
            <a:pPr marL="0" marR="0">
              <a:spcBef>
                <a:spcPts val="0"/>
              </a:spcBef>
              <a:spcAft>
                <a:spcPts val="0"/>
              </a:spcAft>
            </a:pPr>
            <a:r>
              <a:rPr lang="en-US" sz="2200" dirty="0">
                <a:latin typeface="Garamond" panose="02020404030301010803" pitchFamily="18" charset="0"/>
                <a:ea typeface="Cambria" panose="02040503050406030204" pitchFamily="18" charset="0"/>
                <a:cs typeface="Times New Roman" panose="02020603050405020304" pitchFamily="18" charset="0"/>
              </a:rPr>
              <a:t>1. Eberhardt RT , Raffetto JD. Chronic venous insufficiency. Circulation 2014;130:333-46.</a:t>
            </a:r>
          </a:p>
          <a:p>
            <a:pPr marL="0" marR="0">
              <a:spcBef>
                <a:spcPts val="0"/>
              </a:spcBef>
              <a:spcAft>
                <a:spcPts val="0"/>
              </a:spcAft>
            </a:pPr>
            <a:r>
              <a:rPr lang="en-US" sz="2200" dirty="0">
                <a:latin typeface="Garamond" panose="02020404030301010803" pitchFamily="18" charset="0"/>
                <a:ea typeface="Cambria" panose="02040503050406030204" pitchFamily="18" charset="0"/>
                <a:cs typeface="Times New Roman" panose="02020603050405020304" pitchFamily="18" charset="0"/>
              </a:rPr>
              <a:t>2. </a:t>
            </a:r>
            <a:r>
              <a:rPr lang="en-US" sz="2200" dirty="0" err="1">
                <a:latin typeface="Garamond" panose="02020404030301010803" pitchFamily="18" charset="0"/>
                <a:ea typeface="Cambria" panose="02040503050406030204" pitchFamily="18" charset="0"/>
                <a:cs typeface="Times New Roman" panose="02020603050405020304" pitchFamily="18" charset="0"/>
              </a:rPr>
              <a:t>Alavi</a:t>
            </a:r>
            <a:r>
              <a:rPr lang="en-US" sz="2200" dirty="0">
                <a:latin typeface="Garamond" panose="02020404030301010803" pitchFamily="18" charset="0"/>
                <a:ea typeface="Cambria" panose="02040503050406030204" pitchFamily="18" charset="0"/>
                <a:cs typeface="Times New Roman" panose="02020603050405020304" pitchFamily="18" charset="0"/>
              </a:rPr>
              <a:t> A, </a:t>
            </a:r>
            <a:r>
              <a:rPr lang="en-US" sz="2200" dirty="0" err="1">
                <a:latin typeface="Garamond" panose="02020404030301010803" pitchFamily="18" charset="0"/>
                <a:ea typeface="Cambria" panose="02040503050406030204" pitchFamily="18" charset="0"/>
                <a:cs typeface="Times New Roman" panose="02020603050405020304" pitchFamily="18" charset="0"/>
              </a:rPr>
              <a:t>Sibbald</a:t>
            </a:r>
            <a:r>
              <a:rPr lang="en-US" sz="2200" dirty="0">
                <a:latin typeface="Garamond" panose="02020404030301010803" pitchFamily="18" charset="0"/>
                <a:ea typeface="Cambria" panose="02040503050406030204" pitchFamily="18" charset="0"/>
                <a:cs typeface="Times New Roman" panose="02020603050405020304" pitchFamily="18" charset="0"/>
              </a:rPr>
              <a:t> RG, Phillips TJ, Miller OF, Margolis DJ, Marston W et al. What's new: Management of venous leg ulcers: Approach to venous leg ulcers. J Am </a:t>
            </a:r>
            <a:r>
              <a:rPr lang="en-US" sz="2200" dirty="0" err="1">
                <a:latin typeface="Garamond" panose="02020404030301010803" pitchFamily="18" charset="0"/>
                <a:ea typeface="Cambria" panose="02040503050406030204" pitchFamily="18" charset="0"/>
                <a:cs typeface="Times New Roman" panose="02020603050405020304" pitchFamily="18" charset="0"/>
              </a:rPr>
              <a:t>Acad</a:t>
            </a:r>
            <a:r>
              <a:rPr lang="en-US" sz="2200" dirty="0">
                <a:latin typeface="Garamond" panose="02020404030301010803" pitchFamily="18" charset="0"/>
                <a:ea typeface="Cambria" panose="02040503050406030204" pitchFamily="18" charset="0"/>
                <a:cs typeface="Times New Roman" panose="02020603050405020304" pitchFamily="18" charset="0"/>
              </a:rPr>
              <a:t> Dermatol 2016;74:627-40; quiz 41-2.</a:t>
            </a:r>
          </a:p>
          <a:p>
            <a:pPr marL="0" marR="0">
              <a:spcBef>
                <a:spcPts val="0"/>
              </a:spcBef>
              <a:spcAft>
                <a:spcPts val="0"/>
              </a:spcAft>
            </a:pPr>
            <a:r>
              <a:rPr lang="en-US" sz="2200" dirty="0">
                <a:latin typeface="Garamond" panose="02020404030301010803" pitchFamily="18" charset="0"/>
                <a:ea typeface="Cambria" panose="02040503050406030204" pitchFamily="18" charset="0"/>
                <a:cs typeface="Times New Roman" panose="02020603050405020304" pitchFamily="18" charset="0"/>
              </a:rPr>
              <a:t>3. Hanrahan LM, Araki </a:t>
            </a:r>
            <a:r>
              <a:rPr lang="en-US" sz="2200" dirty="0">
                <a:latin typeface="Garamond" panose="02020404030301010803" pitchFamily="18" charset="0"/>
                <a:ea typeface="Cambria" panose="02040503050406030204" pitchFamily="18" charset="0"/>
                <a:cs typeface="Arial" panose="020B0604020202020204" pitchFamily="34" charset="0"/>
              </a:rPr>
              <a:t>CT</a:t>
            </a:r>
            <a:r>
              <a:rPr lang="en-US" sz="2200" dirty="0">
                <a:latin typeface="Garamond" panose="02020404030301010803" pitchFamily="18" charset="0"/>
                <a:ea typeface="Cambria" panose="02040503050406030204" pitchFamily="18" charset="0"/>
                <a:cs typeface="Times New Roman" panose="02020603050405020304" pitchFamily="18" charset="0"/>
              </a:rPr>
              <a:t>, Rodriguez AA, </a:t>
            </a:r>
            <a:r>
              <a:rPr lang="en-US" sz="2200" dirty="0" err="1">
                <a:latin typeface="Garamond" panose="02020404030301010803" pitchFamily="18" charset="0"/>
                <a:ea typeface="Cambria" panose="02040503050406030204" pitchFamily="18" charset="0"/>
                <a:cs typeface="Times New Roman" panose="02020603050405020304" pitchFamily="18" charset="0"/>
              </a:rPr>
              <a:t>Kechejian</a:t>
            </a:r>
            <a:r>
              <a:rPr lang="en-US" sz="2200" dirty="0">
                <a:latin typeface="Garamond" panose="02020404030301010803" pitchFamily="18" charset="0"/>
                <a:ea typeface="Cambria" panose="02040503050406030204" pitchFamily="18" charset="0"/>
                <a:cs typeface="Times New Roman" panose="02020603050405020304" pitchFamily="18" charset="0"/>
              </a:rPr>
              <a:t> GJ, </a:t>
            </a:r>
            <a:r>
              <a:rPr lang="en-US" sz="2200" dirty="0" err="1">
                <a:latin typeface="Garamond" panose="02020404030301010803" pitchFamily="18" charset="0"/>
                <a:ea typeface="Cambria" panose="02040503050406030204" pitchFamily="18" charset="0"/>
                <a:cs typeface="Times New Roman" panose="02020603050405020304" pitchFamily="18" charset="0"/>
              </a:rPr>
              <a:t>LaMorte</a:t>
            </a:r>
            <a:r>
              <a:rPr lang="en-US" sz="2200" dirty="0">
                <a:latin typeface="Garamond" panose="02020404030301010803" pitchFamily="18" charset="0"/>
                <a:ea typeface="Cambria" panose="02040503050406030204" pitchFamily="18" charset="0"/>
                <a:cs typeface="Times New Roman" panose="02020603050405020304" pitchFamily="18" charset="0"/>
              </a:rPr>
              <a:t> WW, </a:t>
            </a:r>
            <a:r>
              <a:rPr lang="en-US" sz="2200" dirty="0" err="1">
                <a:latin typeface="Garamond" panose="02020404030301010803" pitchFamily="18" charset="0"/>
                <a:ea typeface="Cambria" panose="02040503050406030204" pitchFamily="18" charset="0"/>
                <a:cs typeface="Times New Roman" panose="02020603050405020304" pitchFamily="18" charset="0"/>
              </a:rPr>
              <a:t>Menzoian</a:t>
            </a:r>
            <a:r>
              <a:rPr lang="en-US" sz="2200" dirty="0">
                <a:latin typeface="Garamond" panose="02020404030301010803" pitchFamily="18" charset="0"/>
                <a:ea typeface="Cambria" panose="02040503050406030204" pitchFamily="18" charset="0"/>
                <a:cs typeface="Times New Roman" panose="02020603050405020304" pitchFamily="18" charset="0"/>
              </a:rPr>
              <a:t> JO. Distribution of valvular incompetence in patients with venous stasis ulceration. J </a:t>
            </a:r>
            <a:r>
              <a:rPr lang="en-US" sz="2200" dirty="0" err="1">
                <a:latin typeface="Garamond" panose="02020404030301010803" pitchFamily="18" charset="0"/>
                <a:ea typeface="Cambria" panose="02040503050406030204" pitchFamily="18" charset="0"/>
                <a:cs typeface="Times New Roman" panose="02020603050405020304" pitchFamily="18" charset="0"/>
              </a:rPr>
              <a:t>Vasc</a:t>
            </a:r>
            <a:r>
              <a:rPr lang="en-US" sz="2200" dirty="0">
                <a:latin typeface="Garamond" panose="02020404030301010803" pitchFamily="18" charset="0"/>
                <a:ea typeface="Cambria" panose="02040503050406030204" pitchFamily="18" charset="0"/>
                <a:cs typeface="Times New Roman" panose="02020603050405020304" pitchFamily="18" charset="0"/>
              </a:rPr>
              <a:t> Surg. 1991;13(6):805-11</a:t>
            </a:r>
          </a:p>
          <a:p>
            <a:pPr marL="0" marR="0">
              <a:spcBef>
                <a:spcPts val="0"/>
              </a:spcBef>
              <a:spcAft>
                <a:spcPts val="0"/>
              </a:spcAft>
            </a:pPr>
            <a:r>
              <a:rPr lang="en-US" sz="2200" dirty="0">
                <a:latin typeface="Garamond" panose="02020404030301010803" pitchFamily="18" charset="0"/>
                <a:ea typeface="Cambria" panose="02040503050406030204" pitchFamily="18" charset="0"/>
                <a:cs typeface="Times New Roman" panose="02020603050405020304" pitchFamily="18" charset="0"/>
              </a:rPr>
              <a:t>4. Bergan JJ, Schmid-</a:t>
            </a:r>
            <a:r>
              <a:rPr lang="en-US" sz="2200" dirty="0" err="1">
                <a:latin typeface="Garamond" panose="02020404030301010803" pitchFamily="18" charset="0"/>
                <a:ea typeface="Cambria" panose="02040503050406030204" pitchFamily="18" charset="0"/>
                <a:cs typeface="Times New Roman" panose="02020603050405020304" pitchFamily="18" charset="0"/>
              </a:rPr>
              <a:t>Schönbein</a:t>
            </a:r>
            <a:r>
              <a:rPr lang="en-US" sz="2200" dirty="0">
                <a:latin typeface="Garamond" panose="02020404030301010803" pitchFamily="18" charset="0"/>
                <a:ea typeface="Cambria" panose="02040503050406030204" pitchFamily="18" charset="0"/>
                <a:cs typeface="Times New Roman" panose="02020603050405020304" pitchFamily="18" charset="0"/>
              </a:rPr>
              <a:t> GW, Smith PD, Nicolaides AN, </a:t>
            </a:r>
            <a:r>
              <a:rPr lang="en-US" sz="2200" dirty="0" err="1">
                <a:latin typeface="Garamond" panose="02020404030301010803" pitchFamily="18" charset="0"/>
                <a:ea typeface="Cambria" panose="02040503050406030204" pitchFamily="18" charset="0"/>
                <a:cs typeface="Times New Roman" panose="02020603050405020304" pitchFamily="18" charset="0"/>
              </a:rPr>
              <a:t>Boisseau</a:t>
            </a:r>
            <a:r>
              <a:rPr lang="en-US" sz="2200" dirty="0">
                <a:latin typeface="Garamond" panose="02020404030301010803" pitchFamily="18" charset="0"/>
                <a:ea typeface="Cambria" panose="02040503050406030204" pitchFamily="18" charset="0"/>
                <a:cs typeface="Times New Roman" panose="02020603050405020304" pitchFamily="18" charset="0"/>
              </a:rPr>
              <a:t> MR , </a:t>
            </a:r>
            <a:r>
              <a:rPr lang="en-US" sz="2200" dirty="0" err="1">
                <a:latin typeface="Garamond" panose="02020404030301010803" pitchFamily="18" charset="0"/>
                <a:ea typeface="Cambria" panose="02040503050406030204" pitchFamily="18" charset="0"/>
                <a:cs typeface="Times New Roman" panose="02020603050405020304" pitchFamily="18" charset="0"/>
              </a:rPr>
              <a:t>Eklof</a:t>
            </a:r>
            <a:r>
              <a:rPr lang="en-US" sz="2200" dirty="0">
                <a:latin typeface="Garamond" panose="02020404030301010803" pitchFamily="18" charset="0"/>
                <a:ea typeface="Cambria" panose="02040503050406030204" pitchFamily="18" charset="0"/>
                <a:cs typeface="Times New Roman" panose="02020603050405020304" pitchFamily="18" charset="0"/>
              </a:rPr>
              <a:t> B. Chronic venous disease. N </a:t>
            </a:r>
            <a:r>
              <a:rPr lang="en-US" sz="2200" dirty="0" err="1">
                <a:latin typeface="Garamond" panose="02020404030301010803" pitchFamily="18" charset="0"/>
                <a:ea typeface="Cambria" panose="02040503050406030204" pitchFamily="18" charset="0"/>
                <a:cs typeface="Times New Roman" panose="02020603050405020304" pitchFamily="18" charset="0"/>
              </a:rPr>
              <a:t>Engl</a:t>
            </a:r>
            <a:r>
              <a:rPr lang="en-US" sz="2200" dirty="0">
                <a:latin typeface="Garamond" panose="02020404030301010803" pitchFamily="18" charset="0"/>
                <a:ea typeface="Cambria" panose="02040503050406030204" pitchFamily="18" charset="0"/>
                <a:cs typeface="Times New Roman" panose="02020603050405020304" pitchFamily="18" charset="0"/>
              </a:rPr>
              <a:t> J Med 2006;355:488-98.</a:t>
            </a:r>
          </a:p>
          <a:p>
            <a:pPr marL="0" marR="0">
              <a:spcBef>
                <a:spcPts val="0"/>
              </a:spcBef>
              <a:spcAft>
                <a:spcPts val="0"/>
              </a:spcAft>
            </a:pPr>
            <a:r>
              <a:rPr lang="en-US" sz="2200" dirty="0">
                <a:latin typeface="Garamond" panose="02020404030301010803" pitchFamily="18" charset="0"/>
                <a:ea typeface="Cambria" panose="02040503050406030204" pitchFamily="18" charset="0"/>
                <a:cs typeface="Times New Roman" panose="02020603050405020304" pitchFamily="18" charset="0"/>
              </a:rPr>
              <a:t>5. Nicolaides AN, Trust </a:t>
            </a:r>
            <a:r>
              <a:rPr lang="en-US" sz="2200" dirty="0" err="1">
                <a:latin typeface="Garamond" panose="02020404030301010803" pitchFamily="18" charset="0"/>
                <a:ea typeface="Cambria" panose="02040503050406030204" pitchFamily="18" charset="0"/>
                <a:cs typeface="Times New Roman" panose="02020603050405020304" pitchFamily="18" charset="0"/>
              </a:rPr>
              <a:t>CDEaR</a:t>
            </a:r>
            <a:r>
              <a:rPr lang="en-US" sz="2200" dirty="0">
                <a:latin typeface="Garamond" panose="02020404030301010803" pitchFamily="18" charset="0"/>
                <a:ea typeface="Cambria" panose="02040503050406030204" pitchFamily="18" charset="0"/>
                <a:cs typeface="Times New Roman" panose="02020603050405020304" pitchFamily="18" charset="0"/>
              </a:rPr>
              <a:t>, Surgery </a:t>
            </a:r>
            <a:r>
              <a:rPr lang="en-US" sz="2200" dirty="0" err="1">
                <a:latin typeface="Garamond" panose="02020404030301010803" pitchFamily="18" charset="0"/>
                <a:ea typeface="Cambria" panose="02040503050406030204" pitchFamily="18" charset="0"/>
                <a:cs typeface="Times New Roman" panose="02020603050405020304" pitchFamily="18" charset="0"/>
              </a:rPr>
              <a:t>ESoV</a:t>
            </a:r>
            <a:r>
              <a:rPr lang="en-US" sz="2200" dirty="0">
                <a:latin typeface="Garamond" panose="02020404030301010803" pitchFamily="18" charset="0"/>
                <a:ea typeface="Cambria" panose="02040503050406030204" pitchFamily="18" charset="0"/>
                <a:cs typeface="Times New Roman" panose="02020603050405020304" pitchFamily="18" charset="0"/>
              </a:rPr>
              <a:t>,  TIASACO, Angiology </a:t>
            </a:r>
            <a:r>
              <a:rPr lang="en-US" sz="2200" dirty="0" err="1">
                <a:latin typeface="Garamond" panose="02020404030301010803" pitchFamily="18" charset="0"/>
                <a:ea typeface="Cambria" panose="02040503050406030204" pitchFamily="18" charset="0"/>
                <a:cs typeface="Times New Roman" panose="02020603050405020304" pitchFamily="18" charset="0"/>
              </a:rPr>
              <a:t>IUo</a:t>
            </a:r>
            <a:r>
              <a:rPr lang="en-US" sz="2200" dirty="0">
                <a:latin typeface="Garamond" panose="02020404030301010803" pitchFamily="18" charset="0"/>
                <a:ea typeface="Cambria" panose="02040503050406030204" pitchFamily="18" charset="0"/>
                <a:cs typeface="Times New Roman" panose="02020603050405020304" pitchFamily="18" charset="0"/>
              </a:rPr>
              <a:t> , </a:t>
            </a:r>
            <a:r>
              <a:rPr lang="en-US" sz="2200" dirty="0" err="1">
                <a:latin typeface="Garamond" panose="02020404030301010803" pitchFamily="18" charset="0"/>
                <a:ea typeface="Cambria" panose="02040503050406030204" pitchFamily="18" charset="0"/>
                <a:cs typeface="Times New Roman" panose="02020603050405020304" pitchFamily="18" charset="0"/>
              </a:rPr>
              <a:t>Cernay</a:t>
            </a:r>
            <a:r>
              <a:rPr lang="en-US" sz="2200" dirty="0">
                <a:latin typeface="Garamond" panose="02020404030301010803" pitchFamily="18" charset="0"/>
                <a:ea typeface="Cambria" panose="02040503050406030204" pitchFamily="18" charset="0"/>
                <a:cs typeface="Times New Roman" panose="02020603050405020304" pitchFamily="18" charset="0"/>
              </a:rPr>
              <a:t> </a:t>
            </a:r>
            <a:r>
              <a:rPr lang="en-US" sz="2200" dirty="0" err="1">
                <a:latin typeface="Garamond" panose="02020404030301010803" pitchFamily="18" charset="0"/>
                <a:ea typeface="Cambria" panose="02040503050406030204" pitchFamily="18" charset="0"/>
                <a:cs typeface="Times New Roman" panose="02020603050405020304" pitchFamily="18" charset="0"/>
              </a:rPr>
              <a:t>UIdPatAdVd</a:t>
            </a:r>
            <a:r>
              <a:rPr lang="en-US" sz="2200" dirty="0">
                <a:latin typeface="Garamond" panose="02020404030301010803" pitchFamily="18" charset="0"/>
                <a:ea typeface="Cambria" panose="02040503050406030204" pitchFamily="18" charset="0"/>
                <a:cs typeface="Times New Roman" panose="02020603050405020304" pitchFamily="18" charset="0"/>
              </a:rPr>
              <a:t>. Investigation of chronic venous insufficiency: A consensus statement (France, March 5-9, 1997). Circulation 2000;102:E126-63.</a:t>
            </a:r>
          </a:p>
          <a:p>
            <a:pPr marL="0" marR="0">
              <a:spcBef>
                <a:spcPts val="0"/>
              </a:spcBef>
              <a:spcAft>
                <a:spcPts val="0"/>
              </a:spcAft>
            </a:pPr>
            <a:r>
              <a:rPr lang="en-US" sz="2200" dirty="0">
                <a:latin typeface="Garamond" panose="02020404030301010803" pitchFamily="18" charset="0"/>
                <a:ea typeface="Cambria" panose="02040503050406030204" pitchFamily="18" charset="0"/>
                <a:cs typeface="Times New Roman" panose="02020603050405020304" pitchFamily="18" charset="0"/>
              </a:rPr>
              <a:t>6. Raju S , </a:t>
            </a:r>
            <a:r>
              <a:rPr lang="en-US" sz="2200" dirty="0" err="1">
                <a:latin typeface="Garamond" panose="02020404030301010803" pitchFamily="18" charset="0"/>
                <a:ea typeface="Cambria" panose="02040503050406030204" pitchFamily="18" charset="0"/>
                <a:cs typeface="Times New Roman" panose="02020603050405020304" pitchFamily="18" charset="0"/>
              </a:rPr>
              <a:t>Neglén</a:t>
            </a:r>
            <a:r>
              <a:rPr lang="en-US" sz="2200" dirty="0">
                <a:latin typeface="Garamond" panose="02020404030301010803" pitchFamily="18" charset="0"/>
                <a:ea typeface="Cambria" panose="02040503050406030204" pitchFamily="18" charset="0"/>
                <a:cs typeface="Times New Roman" panose="02020603050405020304" pitchFamily="18" charset="0"/>
              </a:rPr>
              <a:t> P. Clinical practice. Chronic venous insufficiency and varicose veins. N </a:t>
            </a:r>
            <a:r>
              <a:rPr lang="en-US" sz="2200" dirty="0" err="1">
                <a:latin typeface="Garamond" panose="02020404030301010803" pitchFamily="18" charset="0"/>
                <a:ea typeface="Cambria" panose="02040503050406030204" pitchFamily="18" charset="0"/>
                <a:cs typeface="Times New Roman" panose="02020603050405020304" pitchFamily="18" charset="0"/>
              </a:rPr>
              <a:t>Engl</a:t>
            </a:r>
            <a:r>
              <a:rPr lang="en-US" sz="2200" dirty="0">
                <a:latin typeface="Garamond" panose="02020404030301010803" pitchFamily="18" charset="0"/>
                <a:ea typeface="Cambria" panose="02040503050406030204" pitchFamily="18" charset="0"/>
                <a:cs typeface="Times New Roman" panose="02020603050405020304" pitchFamily="18" charset="0"/>
              </a:rPr>
              <a:t> J Med 2009;360:2319-27.</a:t>
            </a:r>
          </a:p>
          <a:p>
            <a:pPr marL="0" marR="0">
              <a:spcBef>
                <a:spcPts val="0"/>
              </a:spcBef>
              <a:spcAft>
                <a:spcPts val="0"/>
              </a:spcAft>
            </a:pPr>
            <a:r>
              <a:rPr lang="en-US" sz="2200" dirty="0">
                <a:latin typeface="Garamond" panose="02020404030301010803" pitchFamily="18" charset="0"/>
                <a:ea typeface="Cambria" panose="02040503050406030204" pitchFamily="18" charset="0"/>
                <a:cs typeface="Times New Roman" panose="02020603050405020304" pitchFamily="18" charset="0"/>
              </a:rPr>
              <a:t>7. </a:t>
            </a:r>
            <a:r>
              <a:rPr lang="en-US" sz="2200" dirty="0" err="1">
                <a:latin typeface="Garamond" panose="02020404030301010803" pitchFamily="18" charset="0"/>
                <a:ea typeface="Cambria" panose="02040503050406030204" pitchFamily="18" charset="0"/>
                <a:cs typeface="Times New Roman" panose="02020603050405020304" pitchFamily="18" charset="0"/>
              </a:rPr>
              <a:t>Jünger</a:t>
            </a:r>
            <a:r>
              <a:rPr lang="en-US" sz="2200" dirty="0">
                <a:latin typeface="Garamond" panose="02020404030301010803" pitchFamily="18" charset="0"/>
                <a:ea typeface="Cambria" panose="02040503050406030204" pitchFamily="18" charset="0"/>
                <a:cs typeface="Times New Roman" panose="02020603050405020304" pitchFamily="18" charset="0"/>
              </a:rPr>
              <a:t> M, Steins A, Hahn M , </a:t>
            </a:r>
            <a:r>
              <a:rPr lang="en-US" sz="2200" dirty="0" err="1">
                <a:latin typeface="Garamond" panose="02020404030301010803" pitchFamily="18" charset="0"/>
                <a:ea typeface="Cambria" panose="02040503050406030204" pitchFamily="18" charset="0"/>
                <a:cs typeface="Times New Roman" panose="02020603050405020304" pitchFamily="18" charset="0"/>
              </a:rPr>
              <a:t>Häfner</a:t>
            </a:r>
            <a:r>
              <a:rPr lang="en-US" sz="2200" dirty="0">
                <a:latin typeface="Garamond" panose="02020404030301010803" pitchFamily="18" charset="0"/>
                <a:ea typeface="Cambria" panose="02040503050406030204" pitchFamily="18" charset="0"/>
                <a:cs typeface="Times New Roman" panose="02020603050405020304" pitchFamily="18" charset="0"/>
              </a:rPr>
              <a:t> HM. Microcirculatory dysfunction in chronic venous insufficiency (CVI). Microcirculation 2000;7:S3-12.</a:t>
            </a:r>
          </a:p>
          <a:p>
            <a:pPr marL="0" marR="0">
              <a:spcBef>
                <a:spcPts val="0"/>
              </a:spcBef>
              <a:spcAft>
                <a:spcPts val="0"/>
              </a:spcAft>
            </a:pPr>
            <a:r>
              <a:rPr lang="en-US" sz="2200" dirty="0">
                <a:latin typeface="Garamond" panose="02020404030301010803" pitchFamily="18" charset="0"/>
                <a:ea typeface="Cambria" panose="02040503050406030204" pitchFamily="18" charset="0"/>
                <a:cs typeface="Times New Roman" panose="02020603050405020304" pitchFamily="18" charset="0"/>
              </a:rPr>
              <a:t>8. </a:t>
            </a:r>
            <a:r>
              <a:rPr lang="en-US" sz="2200" dirty="0" err="1">
                <a:latin typeface="Garamond" panose="02020404030301010803" pitchFamily="18" charset="0"/>
                <a:ea typeface="Cambria" panose="02040503050406030204" pitchFamily="18" charset="0"/>
                <a:cs typeface="Times New Roman" panose="02020603050405020304" pitchFamily="18" charset="0"/>
              </a:rPr>
              <a:t>Goutail-Flaud</a:t>
            </a:r>
            <a:r>
              <a:rPr lang="en-US" sz="2200" dirty="0">
                <a:latin typeface="Garamond" panose="02020404030301010803" pitchFamily="18" charset="0"/>
                <a:ea typeface="Cambria" panose="02040503050406030204" pitchFamily="18" charset="0"/>
                <a:cs typeface="Times New Roman" panose="02020603050405020304" pitchFamily="18" charset="0"/>
              </a:rPr>
              <a:t> MF, </a:t>
            </a:r>
            <a:r>
              <a:rPr lang="en-US" sz="2200" dirty="0" err="1">
                <a:latin typeface="Garamond" panose="02020404030301010803" pitchFamily="18" charset="0"/>
                <a:ea typeface="Cambria" panose="02040503050406030204" pitchFamily="18" charset="0"/>
                <a:cs typeface="Times New Roman" panose="02020603050405020304" pitchFamily="18" charset="0"/>
              </a:rPr>
              <a:t>Sfez</a:t>
            </a:r>
            <a:r>
              <a:rPr lang="en-US" sz="2200" dirty="0">
                <a:latin typeface="Garamond" panose="02020404030301010803" pitchFamily="18" charset="0"/>
                <a:ea typeface="Cambria" panose="02040503050406030204" pitchFamily="18" charset="0"/>
                <a:cs typeface="Times New Roman" panose="02020603050405020304" pitchFamily="18" charset="0"/>
              </a:rPr>
              <a:t> M, Berg A, </a:t>
            </a:r>
            <a:r>
              <a:rPr lang="en-US" sz="2200" dirty="0" err="1">
                <a:latin typeface="Garamond" panose="02020404030301010803" pitchFamily="18" charset="0"/>
                <a:ea typeface="Cambria" panose="02040503050406030204" pitchFamily="18" charset="0"/>
                <a:cs typeface="Times New Roman" panose="02020603050405020304" pitchFamily="18" charset="0"/>
              </a:rPr>
              <a:t>Laguenie</a:t>
            </a:r>
            <a:r>
              <a:rPr lang="en-US" sz="2200" dirty="0">
                <a:latin typeface="Garamond" panose="02020404030301010803" pitchFamily="18" charset="0"/>
                <a:ea typeface="Cambria" panose="02040503050406030204" pitchFamily="18" charset="0"/>
                <a:cs typeface="Times New Roman" panose="02020603050405020304" pitchFamily="18" charset="0"/>
              </a:rPr>
              <a:t> G, Couturier C, </a:t>
            </a:r>
            <a:r>
              <a:rPr lang="en-US" sz="2200" dirty="0" err="1">
                <a:latin typeface="Garamond" panose="02020404030301010803" pitchFamily="18" charset="0"/>
                <a:ea typeface="Cambria" panose="02040503050406030204" pitchFamily="18" charset="0"/>
                <a:cs typeface="Times New Roman" panose="02020603050405020304" pitchFamily="18" charset="0"/>
              </a:rPr>
              <a:t>Barbotin-Larrieu</a:t>
            </a:r>
            <a:r>
              <a:rPr lang="en-US" sz="2200" dirty="0">
                <a:latin typeface="Garamond" panose="02020404030301010803" pitchFamily="18" charset="0"/>
                <a:ea typeface="Cambria" panose="02040503050406030204" pitchFamily="18" charset="0"/>
                <a:cs typeface="Times New Roman" panose="02020603050405020304" pitchFamily="18" charset="0"/>
              </a:rPr>
              <a:t> F et al. Central venous catheter-related complications in newborns and infants: a 587-case survey. J </a:t>
            </a:r>
            <a:r>
              <a:rPr lang="en-US" sz="2200" dirty="0" err="1">
                <a:latin typeface="Garamond" panose="02020404030301010803" pitchFamily="18" charset="0"/>
                <a:ea typeface="Cambria" panose="02040503050406030204" pitchFamily="18" charset="0"/>
                <a:cs typeface="Times New Roman" panose="02020603050405020304" pitchFamily="18" charset="0"/>
              </a:rPr>
              <a:t>Pediatr</a:t>
            </a:r>
            <a:r>
              <a:rPr lang="en-US" sz="2200" dirty="0">
                <a:latin typeface="Garamond" panose="02020404030301010803" pitchFamily="18" charset="0"/>
                <a:ea typeface="Cambria" panose="02040503050406030204" pitchFamily="18" charset="0"/>
                <a:cs typeface="Times New Roman" panose="02020603050405020304" pitchFamily="18" charset="0"/>
              </a:rPr>
              <a:t> Surg 1991;26:645-50.</a:t>
            </a:r>
          </a:p>
          <a:p>
            <a:pPr marL="0" marR="0">
              <a:spcBef>
                <a:spcPts val="0"/>
              </a:spcBef>
              <a:spcAft>
                <a:spcPts val="0"/>
              </a:spcAft>
            </a:pPr>
            <a:r>
              <a:rPr lang="en-US" sz="2200" dirty="0">
                <a:latin typeface="Garamond" panose="02020404030301010803" pitchFamily="18" charset="0"/>
              </a:rPr>
              <a:t>9. </a:t>
            </a:r>
            <a:r>
              <a:rPr lang="en-US" sz="2200" dirty="0" err="1">
                <a:latin typeface="Garamond" panose="02020404030301010803" pitchFamily="18" charset="0"/>
              </a:rPr>
              <a:t>Youn</a:t>
            </a:r>
            <a:r>
              <a:rPr lang="en-US" sz="2200" dirty="0">
                <a:latin typeface="Garamond" panose="02020404030301010803" pitchFamily="18" charset="0"/>
              </a:rPr>
              <a:t>, Young </a:t>
            </a:r>
            <a:r>
              <a:rPr lang="en-US" sz="2200" dirty="0" err="1">
                <a:latin typeface="Garamond" panose="02020404030301010803" pitchFamily="18" charset="0"/>
              </a:rPr>
              <a:t>Jin</a:t>
            </a:r>
            <a:r>
              <a:rPr lang="en-US" sz="2200" dirty="0">
                <a:latin typeface="Garamond" panose="02020404030301010803" pitchFamily="18" charset="0"/>
              </a:rPr>
              <a:t> &amp; Lee, </a:t>
            </a:r>
            <a:r>
              <a:rPr lang="en-US" sz="2200" dirty="0" err="1">
                <a:latin typeface="Garamond" panose="02020404030301010803" pitchFamily="18" charset="0"/>
              </a:rPr>
              <a:t>Juyong</a:t>
            </a:r>
            <a:r>
              <a:rPr lang="en-US" sz="2200" dirty="0">
                <a:latin typeface="Garamond" panose="02020404030301010803" pitchFamily="18" charset="0"/>
              </a:rPr>
              <a:t>. (2018). Chronic venous insufficiency and varicose veins of the lower extremities. The Korean journal of internal medicine. 34. 10.3904/kjim.2018.230.</a:t>
            </a:r>
            <a:endParaRPr lang="en-US" sz="2200" dirty="0">
              <a:effectLst/>
              <a:latin typeface="Garamond" panose="02020404030301010803" pitchFamily="18" charset="0"/>
              <a:ea typeface="Cambria" panose="02040503050406030204" pitchFamily="18" charset="0"/>
              <a:cs typeface="Times New Roman" panose="02020603050405020304" pitchFamily="18" charset="0"/>
            </a:endParaRPr>
          </a:p>
        </p:txBody>
      </p:sp>
      <p:sp>
        <p:nvSpPr>
          <p:cNvPr id="40" name="Rectangle 5">
            <a:extLst>
              <a:ext uri="{FF2B5EF4-FFF2-40B4-BE49-F238E27FC236}">
                <a16:creationId xmlns:a16="http://schemas.microsoft.com/office/drawing/2014/main" id="{0B04881B-A8D6-1840-9115-D8C5A561CFA1}"/>
              </a:ext>
            </a:extLst>
          </p:cNvPr>
          <p:cNvSpPr>
            <a:spLocks noChangeArrowheads="1"/>
          </p:cNvSpPr>
          <p:nvPr/>
        </p:nvSpPr>
        <p:spPr bwMode="auto">
          <a:xfrm>
            <a:off x="11344843" y="7072995"/>
            <a:ext cx="9886643" cy="13394317"/>
          </a:xfrm>
          <a:prstGeom prst="roundRect">
            <a:avLst>
              <a:gd name="adj" fmla="val 1380"/>
            </a:avLst>
          </a:prstGeom>
          <a:solidFill>
            <a:schemeClr val="bg2">
              <a:lumMod val="90000"/>
              <a:alpha val="58000"/>
            </a:schemeClr>
          </a:solidFill>
          <a:ln>
            <a:noFill/>
          </a:ln>
          <a:effectLst/>
        </p:spPr>
        <p:txBody>
          <a:bodyPr wrap="none" lIns="274320" tIns="68580" rIns="274320" bIns="68580" anchor="ctr"/>
          <a:lstStyle>
            <a:defPPr>
              <a:defRPr kern="1200" smtId="4294967295"/>
            </a:defPPr>
          </a:lstStyle>
          <a:p>
            <a:pPr defTabSz="4703763"/>
            <a:endParaRPr lang="en-US" sz="3600" dirty="0">
              <a:noFill/>
              <a:latin typeface="Amaranth" panose="02000503050000020004" pitchFamily="2" charset="0"/>
            </a:endParaRPr>
          </a:p>
        </p:txBody>
      </p:sp>
      <p:sp>
        <p:nvSpPr>
          <p:cNvPr id="12" name="Rectangle 11">
            <a:extLst>
              <a:ext uri="{FF2B5EF4-FFF2-40B4-BE49-F238E27FC236}">
                <a16:creationId xmlns:a16="http://schemas.microsoft.com/office/drawing/2014/main" id="{9A5FD829-76BA-A348-A730-C4921CDBD232}"/>
              </a:ext>
            </a:extLst>
          </p:cNvPr>
          <p:cNvSpPr/>
          <p:nvPr/>
        </p:nvSpPr>
        <p:spPr>
          <a:xfrm>
            <a:off x="33309535" y="8248746"/>
            <a:ext cx="9634608" cy="7848302"/>
          </a:xfrm>
          <a:prstGeom prst="rect">
            <a:avLst/>
          </a:prstGeom>
        </p:spPr>
        <p:txBody>
          <a:bodyPr wrap="square">
            <a:spAutoFit/>
          </a:bodyPr>
          <a:lstStyle/>
          <a:p>
            <a:endParaRPr lang="en-US" sz="3600" dirty="0">
              <a:latin typeface="Garamond" panose="02020404030301010803" pitchFamily="18" charset="0"/>
            </a:endParaRPr>
          </a:p>
          <a:p>
            <a:r>
              <a:rPr lang="en-US" altLang="en-US" sz="3600" dirty="0">
                <a:latin typeface="Garamond" panose="02020404030301010803" pitchFamily="18" charset="0"/>
                <a:ea typeface="SimHei" panose="02010609060101010101" pitchFamily="49" charset="-122"/>
                <a:cs typeface="Arial" panose="020B0604020202020204" pitchFamily="34" charset="0"/>
              </a:rPr>
              <a:t>-Currently, there are no studies evaluating risks of cutaneous complications with catheter-based interventions for VLU treatment.</a:t>
            </a:r>
            <a:endParaRPr lang="en-US" sz="3600" dirty="0">
              <a:latin typeface="Garamond" panose="02020404030301010803" pitchFamily="18" charset="0"/>
            </a:endParaRPr>
          </a:p>
          <a:p>
            <a:r>
              <a:rPr lang="en-US" sz="3600" dirty="0">
                <a:latin typeface="Garamond" panose="02020404030301010803" pitchFamily="18" charset="0"/>
              </a:rPr>
              <a:t>-Findings from this study will allow physicians to better estimate patient risk and outcome pertaining to catheter-based vascular intervention and VLU . </a:t>
            </a:r>
          </a:p>
          <a:p>
            <a:r>
              <a:rPr lang="en-US" sz="3600" dirty="0">
                <a:latin typeface="Garamond" panose="02020404030301010803" pitchFamily="18" charset="0"/>
              </a:rPr>
              <a:t>-If there is little or no correlation between the therapeutic interventions and ulceration at the site of catheter insertion, then a strong argument can be made promoting their continued use. </a:t>
            </a:r>
          </a:p>
          <a:p>
            <a:r>
              <a:rPr lang="en-US" sz="3600" dirty="0">
                <a:latin typeface="Garamond" panose="02020404030301010803" pitchFamily="18" charset="0"/>
              </a:rPr>
              <a:t>-Risks found in association with use of these interventions may lead to development of safer medical devices or procedures in the future.</a:t>
            </a:r>
          </a:p>
        </p:txBody>
      </p:sp>
      <p:sp>
        <p:nvSpPr>
          <p:cNvPr id="16" name="Rectangle 15">
            <a:extLst>
              <a:ext uri="{FF2B5EF4-FFF2-40B4-BE49-F238E27FC236}">
                <a16:creationId xmlns:a16="http://schemas.microsoft.com/office/drawing/2014/main" id="{1C10F4D3-7671-5445-A961-C94BF1561AB9}"/>
              </a:ext>
            </a:extLst>
          </p:cNvPr>
          <p:cNvSpPr/>
          <p:nvPr/>
        </p:nvSpPr>
        <p:spPr>
          <a:xfrm>
            <a:off x="11471093" y="28613836"/>
            <a:ext cx="9773370" cy="1754326"/>
          </a:xfrm>
          <a:prstGeom prst="rect">
            <a:avLst/>
          </a:prstGeom>
        </p:spPr>
        <p:txBody>
          <a:bodyPr wrap="square">
            <a:spAutoFit/>
          </a:bodyPr>
          <a:lstStyle/>
          <a:p>
            <a:r>
              <a:rPr lang="en-US" sz="3600" dirty="0">
                <a:latin typeface="Garamond" panose="02020404030301010803" pitchFamily="18" charset="0"/>
                <a:ea typeface="Times New Roman" panose="02020603050405020304" pitchFamily="18" charset="0"/>
                <a:cs typeface="Calibri" panose="020F0502020204030204" pitchFamily="34" charset="0"/>
              </a:rPr>
              <a:t>We hypothesize that 10% of patients will develop a secondary wound from the insertion site that undergoes percutaneous vascular intervention. </a:t>
            </a:r>
            <a:endParaRPr lang="en-US" sz="3600" dirty="0"/>
          </a:p>
        </p:txBody>
      </p:sp>
      <p:sp>
        <p:nvSpPr>
          <p:cNvPr id="42" name="Rectangle 5">
            <a:extLst>
              <a:ext uri="{FF2B5EF4-FFF2-40B4-BE49-F238E27FC236}">
                <a16:creationId xmlns:a16="http://schemas.microsoft.com/office/drawing/2014/main" id="{360788FF-0C22-B247-A2B6-3B157C52C11F}"/>
              </a:ext>
            </a:extLst>
          </p:cNvPr>
          <p:cNvSpPr>
            <a:spLocks noChangeArrowheads="1"/>
          </p:cNvSpPr>
          <p:nvPr/>
        </p:nvSpPr>
        <p:spPr bwMode="auto">
          <a:xfrm>
            <a:off x="11299804" y="26778494"/>
            <a:ext cx="10058400" cy="1303028"/>
          </a:xfrm>
          <a:prstGeom prst="rect">
            <a:avLst/>
          </a:prstGeom>
          <a:solidFill>
            <a:srgbClr val="002060"/>
          </a:solidFill>
          <a:ln>
            <a:noFill/>
          </a:ln>
          <a:effectLst/>
        </p:spPr>
        <p:txBody>
          <a:bodyPr wrap="none" lIns="274320" tIns="68580" rIns="274320" bIns="68580" anchor="ctr"/>
          <a:lstStyle>
            <a:defPPr>
              <a:defRPr kern="1200" smtId="4294967295"/>
            </a:defPPr>
          </a:lstStyle>
          <a:p>
            <a:pPr defTabSz="4703763"/>
            <a:r>
              <a:rPr lang="en-US" sz="4800" b="1" dirty="0">
                <a:solidFill>
                  <a:schemeClr val="bg1"/>
                </a:solidFill>
                <a:latin typeface="Apple Braille" pitchFamily="2" charset="0"/>
              </a:rPr>
              <a:t>Hypothesis</a:t>
            </a:r>
          </a:p>
        </p:txBody>
      </p:sp>
      <p:sp>
        <p:nvSpPr>
          <p:cNvPr id="43" name="Rectangle 5">
            <a:extLst>
              <a:ext uri="{FF2B5EF4-FFF2-40B4-BE49-F238E27FC236}">
                <a16:creationId xmlns:a16="http://schemas.microsoft.com/office/drawing/2014/main" id="{A388CBB1-2243-9F4B-BBCF-0FD072D1844A}"/>
              </a:ext>
            </a:extLst>
          </p:cNvPr>
          <p:cNvSpPr>
            <a:spLocks noChangeArrowheads="1"/>
          </p:cNvSpPr>
          <p:nvPr/>
        </p:nvSpPr>
        <p:spPr bwMode="auto">
          <a:xfrm>
            <a:off x="11299803" y="22459748"/>
            <a:ext cx="10100974" cy="3943292"/>
          </a:xfrm>
          <a:prstGeom prst="roundRect">
            <a:avLst>
              <a:gd name="adj" fmla="val 1380"/>
            </a:avLst>
          </a:prstGeom>
          <a:solidFill>
            <a:schemeClr val="bg2">
              <a:lumMod val="90000"/>
              <a:alpha val="58000"/>
            </a:schemeClr>
          </a:solidFill>
          <a:ln>
            <a:noFill/>
          </a:ln>
          <a:effectLst/>
        </p:spPr>
        <p:txBody>
          <a:bodyPr wrap="none" lIns="274320" tIns="68580" rIns="274320" bIns="68580" anchor="ctr"/>
          <a:lstStyle>
            <a:defPPr>
              <a:defRPr kern="1200" smtId="4294967295"/>
            </a:defPPr>
          </a:lstStyle>
          <a:p>
            <a:pPr defTabSz="4703763"/>
            <a:endParaRPr lang="en-US" sz="3600" dirty="0">
              <a:noFill/>
              <a:latin typeface="Amaranth" panose="02000503050000020004" pitchFamily="2" charset="0"/>
            </a:endParaRPr>
          </a:p>
        </p:txBody>
      </p:sp>
      <p:sp>
        <p:nvSpPr>
          <p:cNvPr id="44" name="Rectangle 5">
            <a:extLst>
              <a:ext uri="{FF2B5EF4-FFF2-40B4-BE49-F238E27FC236}">
                <a16:creationId xmlns:a16="http://schemas.microsoft.com/office/drawing/2014/main" id="{99E0303F-D68A-F748-A042-6A3B9C389B73}"/>
              </a:ext>
            </a:extLst>
          </p:cNvPr>
          <p:cNvSpPr>
            <a:spLocks noChangeArrowheads="1"/>
          </p:cNvSpPr>
          <p:nvPr/>
        </p:nvSpPr>
        <p:spPr bwMode="auto">
          <a:xfrm>
            <a:off x="33181952" y="26771978"/>
            <a:ext cx="10058400" cy="1303028"/>
          </a:xfrm>
          <a:prstGeom prst="rect">
            <a:avLst/>
          </a:prstGeom>
          <a:solidFill>
            <a:srgbClr val="002060"/>
          </a:solidFill>
          <a:ln>
            <a:noFill/>
          </a:ln>
          <a:effectLst/>
        </p:spPr>
        <p:txBody>
          <a:bodyPr wrap="none" lIns="274320" tIns="68580" rIns="274320" bIns="68580" anchor="ctr"/>
          <a:lstStyle>
            <a:defPPr>
              <a:defRPr kern="1200" smtId="4294967295"/>
            </a:defPPr>
          </a:lstStyle>
          <a:p>
            <a:pPr defTabSz="4703763"/>
            <a:r>
              <a:rPr lang="en-US" sz="4800" b="1" dirty="0">
                <a:solidFill>
                  <a:schemeClr val="bg1"/>
                </a:solidFill>
                <a:latin typeface="Apple Braille" pitchFamily="2" charset="0"/>
              </a:rPr>
              <a:t>Acknowledgements</a:t>
            </a:r>
          </a:p>
        </p:txBody>
      </p:sp>
      <p:sp>
        <p:nvSpPr>
          <p:cNvPr id="45" name="Rectangle 5">
            <a:extLst>
              <a:ext uri="{FF2B5EF4-FFF2-40B4-BE49-F238E27FC236}">
                <a16:creationId xmlns:a16="http://schemas.microsoft.com/office/drawing/2014/main" id="{736D82AC-D6A3-0D40-BEBB-C8D4DB3FC0CF}"/>
              </a:ext>
            </a:extLst>
          </p:cNvPr>
          <p:cNvSpPr>
            <a:spLocks noChangeArrowheads="1"/>
          </p:cNvSpPr>
          <p:nvPr/>
        </p:nvSpPr>
        <p:spPr bwMode="auto">
          <a:xfrm flipH="1">
            <a:off x="33181949" y="28337835"/>
            <a:ext cx="10016165" cy="2829328"/>
          </a:xfrm>
          <a:prstGeom prst="roundRect">
            <a:avLst>
              <a:gd name="adj" fmla="val 1380"/>
            </a:avLst>
          </a:prstGeom>
          <a:solidFill>
            <a:schemeClr val="bg2">
              <a:lumMod val="90000"/>
              <a:alpha val="58000"/>
            </a:schemeClr>
          </a:solidFill>
          <a:ln>
            <a:noFill/>
          </a:ln>
          <a:effectLst/>
        </p:spPr>
        <p:txBody>
          <a:bodyPr wrap="none" lIns="274320" tIns="68580" rIns="274320" bIns="68580" anchor="ctr"/>
          <a:lstStyle>
            <a:defPPr>
              <a:defRPr kern="1200" smtId="4294967295"/>
            </a:defPPr>
          </a:lstStyle>
          <a:p>
            <a:endParaRPr lang="en-US" sz="3600" dirty="0">
              <a:latin typeface="Garamond" panose="02020404030301010803" pitchFamily="18" charset="0"/>
            </a:endParaRPr>
          </a:p>
        </p:txBody>
      </p:sp>
      <p:sp>
        <p:nvSpPr>
          <p:cNvPr id="17" name="Rectangle 16">
            <a:extLst>
              <a:ext uri="{FF2B5EF4-FFF2-40B4-BE49-F238E27FC236}">
                <a16:creationId xmlns:a16="http://schemas.microsoft.com/office/drawing/2014/main" id="{3292C122-87B7-D043-948E-1DA3657BB06A}"/>
              </a:ext>
            </a:extLst>
          </p:cNvPr>
          <p:cNvSpPr/>
          <p:nvPr/>
        </p:nvSpPr>
        <p:spPr>
          <a:xfrm>
            <a:off x="11522284" y="22750524"/>
            <a:ext cx="9378288" cy="3416320"/>
          </a:xfrm>
          <a:prstGeom prst="rect">
            <a:avLst/>
          </a:prstGeom>
        </p:spPr>
        <p:txBody>
          <a:bodyPr wrap="square">
            <a:spAutoFit/>
          </a:bodyPr>
          <a:lstStyle/>
          <a:p>
            <a:r>
              <a:rPr lang="en-US" sz="3600" dirty="0">
                <a:latin typeface="Garamond" panose="02020404030301010803" pitchFamily="18" charset="0"/>
              </a:rPr>
              <a:t>1) Explore the correlation(s) between catheter-based vascular intervention procedures for VLU treatment and ulceration.</a:t>
            </a:r>
            <a:br>
              <a:rPr lang="en-US" sz="3600" dirty="0">
                <a:latin typeface="Garamond" panose="02020404030301010803" pitchFamily="18" charset="0"/>
              </a:rPr>
            </a:br>
            <a:endParaRPr lang="en-US" sz="3600" dirty="0">
              <a:latin typeface="Garamond" panose="02020404030301010803" pitchFamily="18" charset="0"/>
            </a:endParaRPr>
          </a:p>
          <a:p>
            <a:r>
              <a:rPr lang="en-US" sz="3600" dirty="0">
                <a:latin typeface="Garamond" panose="02020404030301010803" pitchFamily="18" charset="0"/>
              </a:rPr>
              <a:t>2) Evaluate the efficacy of vascular intervention procedures.</a:t>
            </a:r>
          </a:p>
        </p:txBody>
      </p:sp>
      <p:sp>
        <p:nvSpPr>
          <p:cNvPr id="18" name="Rectangle 17">
            <a:extLst>
              <a:ext uri="{FF2B5EF4-FFF2-40B4-BE49-F238E27FC236}">
                <a16:creationId xmlns:a16="http://schemas.microsoft.com/office/drawing/2014/main" id="{C8587A0D-55F1-C349-BE9A-0B6574E2B0BF}"/>
              </a:ext>
            </a:extLst>
          </p:cNvPr>
          <p:cNvSpPr/>
          <p:nvPr/>
        </p:nvSpPr>
        <p:spPr>
          <a:xfrm>
            <a:off x="11522284" y="7351226"/>
            <a:ext cx="9722178" cy="7848302"/>
          </a:xfrm>
          <a:prstGeom prst="rect">
            <a:avLst/>
          </a:prstGeom>
        </p:spPr>
        <p:txBody>
          <a:bodyPr wrap="square">
            <a:spAutoFit/>
          </a:bodyPr>
          <a:lstStyle/>
          <a:p>
            <a:pPr lvl="0" eaLnBrk="0" hangingPunct="0"/>
            <a:r>
              <a:rPr lang="en-US" altLang="en-US" sz="3600" dirty="0">
                <a:latin typeface="Garamond" panose="02020404030301010803" pitchFamily="18" charset="0"/>
                <a:ea typeface="SimHei" panose="02010609060101010101" pitchFamily="49" charset="-122"/>
                <a:cs typeface="Arial" panose="020B0604020202020204" pitchFamily="34" charset="0"/>
              </a:rPr>
              <a:t>Though these procedures have been regarded as safe and minimally invasive, the use of catheters, particularly those that are chronic indwelling has been associated with risks such as sepsis and thrombosis</a:t>
            </a:r>
            <a:r>
              <a:rPr lang="en-US" altLang="en-US" sz="3600" baseline="30000" dirty="0">
                <a:latin typeface="Garamond" panose="02020404030301010803" pitchFamily="18" charset="0"/>
                <a:ea typeface="SimHei" panose="02010609060101010101" pitchFamily="49" charset="-122"/>
                <a:cs typeface="Arial" panose="020B0604020202020204" pitchFamily="34" charset="0"/>
              </a:rPr>
              <a:t>8</a:t>
            </a:r>
            <a:r>
              <a:rPr lang="en-US" altLang="en-US" sz="3600" dirty="0">
                <a:latin typeface="Garamond" panose="02020404030301010803" pitchFamily="18" charset="0"/>
                <a:ea typeface="SimHei" panose="02010609060101010101" pitchFamily="49" charset="-122"/>
                <a:cs typeface="Arial" panose="020B0604020202020204" pitchFamily="34" charset="0"/>
              </a:rPr>
              <a:t>.</a:t>
            </a:r>
            <a:br>
              <a:rPr lang="en-US" altLang="en-US" sz="3600" dirty="0">
                <a:latin typeface="Garamond" panose="02020404030301010803" pitchFamily="18" charset="0"/>
                <a:ea typeface="SimHei" panose="02010609060101010101" pitchFamily="49" charset="-122"/>
                <a:cs typeface="Arial" panose="020B0604020202020204" pitchFamily="34" charset="0"/>
              </a:rPr>
            </a:br>
            <a:endParaRPr lang="en-US" altLang="en-US" sz="3600" dirty="0">
              <a:latin typeface="Garamond" panose="02020404030301010803" pitchFamily="18" charset="0"/>
              <a:ea typeface="SimHei" panose="02010609060101010101" pitchFamily="49" charset="-122"/>
              <a:cs typeface="Arial" panose="020B0604020202020204" pitchFamily="34" charset="0"/>
            </a:endParaRPr>
          </a:p>
          <a:p>
            <a:pPr lvl="0" eaLnBrk="0" hangingPunct="0"/>
            <a:r>
              <a:rPr lang="en-US" altLang="en-US" sz="3600" dirty="0">
                <a:latin typeface="Garamond" panose="02020404030301010803" pitchFamily="18" charset="0"/>
                <a:ea typeface="SimHei" panose="02010609060101010101" pitchFamily="49" charset="-122"/>
                <a:cs typeface="Arial" panose="020B0604020202020204" pitchFamily="34" charset="0"/>
              </a:rPr>
              <a:t>The risk of life-threatening complications of catheter-based therapy for VLU treatment is rare (1/1000000), but risk of ulceration from catheter use has not been evaluated. </a:t>
            </a:r>
          </a:p>
          <a:p>
            <a:pPr lvl="0" eaLnBrk="0" hangingPunct="0"/>
            <a:endParaRPr lang="en-US" altLang="en-US" sz="3600" dirty="0">
              <a:latin typeface="Garamond" panose="02020404030301010803" pitchFamily="18" charset="0"/>
              <a:ea typeface="SimHei" panose="02010609060101010101" pitchFamily="49" charset="-122"/>
              <a:cs typeface="Arial" panose="020B0604020202020204" pitchFamily="34" charset="0"/>
            </a:endParaRPr>
          </a:p>
          <a:p>
            <a:pPr lvl="0" eaLnBrk="0" hangingPunct="0"/>
            <a:r>
              <a:rPr lang="en-US" altLang="en-US" sz="3600" dirty="0">
                <a:latin typeface="Garamond" panose="02020404030301010803" pitchFamily="18" charset="0"/>
                <a:ea typeface="SimHei" panose="02010609060101010101" pitchFamily="49" charset="-122"/>
                <a:cs typeface="Arial" panose="020B0604020202020204" pitchFamily="34" charset="0"/>
              </a:rPr>
              <a:t>It is possible that the puncturing of skin with a catheter may cause recurring ulceration in healing-impaired patients, especially those with underlying disease and susceptibility to chronic wounds.</a:t>
            </a:r>
            <a:endParaRPr lang="en-US" altLang="en-US" sz="3600" dirty="0">
              <a:latin typeface="Arial" panose="020B0604020202020204" pitchFamily="34" charset="0"/>
            </a:endParaRPr>
          </a:p>
        </p:txBody>
      </p:sp>
      <p:sp>
        <p:nvSpPr>
          <p:cNvPr id="19" name="Rectangle 18">
            <a:extLst>
              <a:ext uri="{FF2B5EF4-FFF2-40B4-BE49-F238E27FC236}">
                <a16:creationId xmlns:a16="http://schemas.microsoft.com/office/drawing/2014/main" id="{ADCC4EDD-E6E2-0F4B-82E7-245CC3F74B66}"/>
              </a:ext>
            </a:extLst>
          </p:cNvPr>
          <p:cNvSpPr/>
          <p:nvPr/>
        </p:nvSpPr>
        <p:spPr>
          <a:xfrm>
            <a:off x="33309534" y="28343861"/>
            <a:ext cx="9415552" cy="2851071"/>
          </a:xfrm>
          <a:prstGeom prst="rect">
            <a:avLst/>
          </a:prstGeom>
        </p:spPr>
        <p:txBody>
          <a:bodyPr wrap="square">
            <a:spAutoFit/>
          </a:bodyPr>
          <a:lstStyle/>
          <a:p>
            <a:r>
              <a:rPr lang="en-US" sz="3600" dirty="0">
                <a:latin typeface="Garamond" panose="02020404030301010803" pitchFamily="18" charset="0"/>
              </a:rPr>
              <a:t>I would like to thank Dr. Roslyn </a:t>
            </a:r>
            <a:r>
              <a:rPr lang="en-US" sz="3600" dirty="0" err="1">
                <a:latin typeface="Garamond" panose="02020404030301010803" pitchFamily="18" charset="0"/>
              </a:rPr>
              <a:t>Rivkah</a:t>
            </a:r>
            <a:r>
              <a:rPr lang="en-US" sz="3600" dirty="0">
                <a:latin typeface="Garamond" panose="02020404030301010803" pitchFamily="18" charset="0"/>
              </a:rPr>
              <a:t> </a:t>
            </a:r>
            <a:r>
              <a:rPr lang="en-US" sz="3600" dirty="0" err="1">
                <a:latin typeface="Garamond" panose="02020404030301010803" pitchFamily="18" charset="0"/>
              </a:rPr>
              <a:t>Isseroff</a:t>
            </a:r>
            <a:r>
              <a:rPr lang="en-US" sz="3600" dirty="0">
                <a:latin typeface="Garamond" panose="02020404030301010803" pitchFamily="18" charset="0"/>
              </a:rPr>
              <a:t> and Dr. Sara </a:t>
            </a:r>
            <a:r>
              <a:rPr lang="en-US" sz="3600" dirty="0" err="1">
                <a:latin typeface="Garamond" panose="02020404030301010803" pitchFamily="18" charset="0"/>
              </a:rPr>
              <a:t>Dahle</a:t>
            </a:r>
            <a:r>
              <a:rPr lang="en-US" sz="3600" dirty="0">
                <a:latin typeface="Garamond" panose="02020404030301010803" pitchFamily="18" charset="0"/>
              </a:rPr>
              <a:t> for their support and guidance, the Medical Student Research Fellowship, the Dean’s Discretionary Research Fund, and the Lillian Mae Rapp Endowment Fund.</a:t>
            </a:r>
          </a:p>
        </p:txBody>
      </p:sp>
      <p:pic>
        <p:nvPicPr>
          <p:cNvPr id="46" name="Picture 45">
            <a:extLst>
              <a:ext uri="{FF2B5EF4-FFF2-40B4-BE49-F238E27FC236}">
                <a16:creationId xmlns:a16="http://schemas.microsoft.com/office/drawing/2014/main" id="{628BB56E-FDB4-3540-8DEC-5747E9D55003}"/>
              </a:ext>
            </a:extLst>
          </p:cNvPr>
          <p:cNvPicPr>
            <a:picLocks noChangeAspect="1"/>
          </p:cNvPicPr>
          <p:nvPr/>
        </p:nvPicPr>
        <p:blipFill>
          <a:blip r:embed="rId5"/>
          <a:stretch>
            <a:fillRect/>
          </a:stretch>
        </p:blipFill>
        <p:spPr>
          <a:xfrm>
            <a:off x="13286898" y="15513855"/>
            <a:ext cx="5849060" cy="4264940"/>
          </a:xfrm>
          <a:prstGeom prst="rect">
            <a:avLst/>
          </a:prstGeom>
        </p:spPr>
      </p:pic>
      <p:pic>
        <p:nvPicPr>
          <p:cNvPr id="48" name="Picture 47">
            <a:extLst>
              <a:ext uri="{FF2B5EF4-FFF2-40B4-BE49-F238E27FC236}">
                <a16:creationId xmlns:a16="http://schemas.microsoft.com/office/drawing/2014/main" id="{F15CDA0A-05A8-8645-954B-33B3D3FD59C1}"/>
              </a:ext>
            </a:extLst>
          </p:cNvPr>
          <p:cNvPicPr>
            <a:picLocks noChangeAspect="1"/>
          </p:cNvPicPr>
          <p:nvPr/>
        </p:nvPicPr>
        <p:blipFill>
          <a:blip r:embed="rId6"/>
          <a:stretch>
            <a:fillRect/>
          </a:stretch>
        </p:blipFill>
        <p:spPr>
          <a:xfrm>
            <a:off x="1392448" y="20842766"/>
            <a:ext cx="7138368" cy="4395733"/>
          </a:xfrm>
          <a:prstGeom prst="rect">
            <a:avLst/>
          </a:prstGeom>
        </p:spPr>
      </p:pic>
      <p:sp>
        <p:nvSpPr>
          <p:cNvPr id="49" name="Rectangle 48">
            <a:extLst>
              <a:ext uri="{FF2B5EF4-FFF2-40B4-BE49-F238E27FC236}">
                <a16:creationId xmlns:a16="http://schemas.microsoft.com/office/drawing/2014/main" id="{0B3B8D76-3994-6E4E-9090-D9B36A8F92B7}"/>
              </a:ext>
            </a:extLst>
          </p:cNvPr>
          <p:cNvSpPr/>
          <p:nvPr/>
        </p:nvSpPr>
        <p:spPr>
          <a:xfrm>
            <a:off x="664837" y="25646143"/>
            <a:ext cx="9857383" cy="5078313"/>
          </a:xfrm>
          <a:prstGeom prst="rect">
            <a:avLst/>
          </a:prstGeom>
        </p:spPr>
        <p:txBody>
          <a:bodyPr wrap="square">
            <a:spAutoFit/>
          </a:bodyPr>
          <a:lstStyle/>
          <a:p>
            <a:pPr lvl="0" eaLnBrk="0" hangingPunct="0"/>
            <a:r>
              <a:rPr lang="en-US" altLang="en-US" sz="3600" b="1" dirty="0">
                <a:latin typeface="Garamond" panose="02020404030301010803" pitchFamily="18" charset="0"/>
                <a:ea typeface="SimHei" panose="02010609060101010101" pitchFamily="49" charset="-122"/>
                <a:cs typeface="Arial" panose="020B0604020202020204" pitchFamily="34" charset="0"/>
              </a:rPr>
              <a:t>Diagnosis and Treatment:</a:t>
            </a:r>
          </a:p>
          <a:p>
            <a:pPr lvl="0" eaLnBrk="0" hangingPunct="0"/>
            <a:r>
              <a:rPr lang="en-US" altLang="en-US" sz="3600" dirty="0">
                <a:latin typeface="Garamond" panose="02020404030301010803" pitchFamily="18" charset="0"/>
                <a:ea typeface="SimHei" panose="02010609060101010101" pitchFamily="49" charset="-122"/>
                <a:cs typeface="Arial" panose="020B0604020202020204" pitchFamily="34" charset="0"/>
              </a:rPr>
              <a:t>Diagnostic tools used to diagnose CVI including ankle brachial index (ABI) tests, duplex ultrasound, and pulse oximetry</a:t>
            </a:r>
            <a:r>
              <a:rPr lang="en-US" altLang="en-US" sz="3600" baseline="30000" dirty="0">
                <a:latin typeface="Garamond" panose="02020404030301010803" pitchFamily="18" charset="0"/>
                <a:ea typeface="SimHei" panose="02010609060101010101" pitchFamily="49" charset="-122"/>
                <a:cs typeface="Arial" panose="020B0604020202020204" pitchFamily="34" charset="0"/>
              </a:rPr>
              <a:t>5,6</a:t>
            </a:r>
            <a:r>
              <a:rPr lang="en-US" altLang="en-US" sz="3600" dirty="0">
                <a:latin typeface="Garamond" panose="02020404030301010803" pitchFamily="18" charset="0"/>
                <a:ea typeface="SimHei" panose="02010609060101010101" pitchFamily="49" charset="-122"/>
                <a:cs typeface="Arial" panose="020B0604020202020204" pitchFamily="34" charset="0"/>
              </a:rPr>
              <a:t>. </a:t>
            </a:r>
          </a:p>
          <a:p>
            <a:pPr lvl="0" eaLnBrk="0" hangingPunct="0"/>
            <a:r>
              <a:rPr lang="en-US" altLang="en-US" sz="3600" dirty="0">
                <a:latin typeface="Garamond" panose="02020404030301010803" pitchFamily="18" charset="0"/>
                <a:ea typeface="SimHei" panose="02010609060101010101" pitchFamily="49" charset="-122"/>
                <a:cs typeface="Arial" panose="020B0604020202020204" pitchFamily="34" charset="0"/>
              </a:rPr>
              <a:t>Compression therapy is an effective and non-invasive mainstay standard of care in treating CVI</a:t>
            </a:r>
            <a:r>
              <a:rPr lang="en-US" altLang="en-US" sz="3600" baseline="30000" dirty="0">
                <a:latin typeface="Garamond" panose="02020404030301010803" pitchFamily="18" charset="0"/>
                <a:ea typeface="SimHei" panose="02010609060101010101" pitchFamily="49" charset="-122"/>
                <a:cs typeface="Arial" panose="020B0604020202020204" pitchFamily="34" charset="0"/>
              </a:rPr>
              <a:t>7</a:t>
            </a:r>
            <a:r>
              <a:rPr lang="en-US" altLang="en-US" sz="3600" dirty="0">
                <a:latin typeface="Garamond" panose="02020404030301010803" pitchFamily="18" charset="0"/>
                <a:ea typeface="SimHei" panose="02010609060101010101" pitchFamily="49" charset="-122"/>
                <a:cs typeface="Arial" panose="020B0604020202020204" pitchFamily="34" charset="0"/>
              </a:rPr>
              <a:t>. Percutaneous interventions are now recommended and include radiofrequency therapy, endovascular laser ablation, and ultrasound-guided foam sclerotherapy.</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conceptualizingcobalt|09-2018"/>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2588</TotalTime>
  <Words>1118</Words>
  <Application>Microsoft Macintosh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Garamond</vt:lpstr>
      <vt:lpstr>Amaranth</vt:lpstr>
      <vt:lpstr>Apple Braille</vt:lpstr>
      <vt:lpstr>Default Design</vt:lpstr>
      <vt:lpstr>PowerPoint Presentation</vt:lpstr>
    </vt:vector>
  </TitlesOfParts>
  <Company>Graphicsland/MAKESIGNS.COM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Julianne Renee Rizzo</cp:lastModifiedBy>
  <cp:revision>68</cp:revision>
  <dcterms:modified xsi:type="dcterms:W3CDTF">2021-02-17T19:14:36Z</dcterms:modified>
  <cp:category>scientific poster PowerPoint</cp:category>
</cp:coreProperties>
</file>